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382" r:id="rId2"/>
    <p:sldId id="391" r:id="rId3"/>
    <p:sldId id="321" r:id="rId4"/>
    <p:sldId id="257" r:id="rId5"/>
    <p:sldId id="384" r:id="rId6"/>
    <p:sldId id="322" r:id="rId7"/>
    <p:sldId id="385" r:id="rId8"/>
    <p:sldId id="330" r:id="rId9"/>
    <p:sldId id="331" r:id="rId10"/>
    <p:sldId id="386" r:id="rId11"/>
    <p:sldId id="334" r:id="rId12"/>
    <p:sldId id="383" r:id="rId13"/>
    <p:sldId id="333" r:id="rId14"/>
    <p:sldId id="336" r:id="rId15"/>
    <p:sldId id="387" r:id="rId16"/>
    <p:sldId id="388" r:id="rId17"/>
    <p:sldId id="389" r:id="rId18"/>
  </p:sldIdLst>
  <p:sldSz cx="6858000" cy="9144000" type="screen4x3"/>
  <p:notesSz cx="6985000" cy="9283700"/>
  <p:custDataLst>
    <p:tags r:id="rId2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74" autoAdjust="0"/>
    <p:restoredTop sz="86496" autoAdjust="0"/>
  </p:normalViewPr>
  <p:slideViewPr>
    <p:cSldViewPr>
      <p:cViewPr>
        <p:scale>
          <a:sx n="100" d="100"/>
          <a:sy n="100" d="100"/>
        </p:scale>
        <p:origin x="-1164" y="145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pPr>
              <a:defRPr/>
            </a:pPr>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pPr>
              <a:defRPr/>
            </a:pPr>
            <a:fld id="{BDD2004D-F2DC-494A-9821-C6E33DD78BEC}" type="datetimeFigureOut">
              <a:rPr lang="en-US"/>
              <a:pPr>
                <a:defRPr/>
              </a:pPr>
              <a:t>10/31/2013</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pPr>
              <a:defRPr/>
            </a:pPr>
            <a:fld id="{739CAF80-BF6A-4F29-B900-14CFE7ABC5B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a:latin typeface="+mn-lt"/>
              </a:defRPr>
            </a:lvl1pPr>
          </a:lstStyle>
          <a:p>
            <a:pPr>
              <a:defRPr/>
            </a:pPr>
            <a:fld id="{A802F372-A4F8-41B2-887C-47340A43781A}" type="datetimeFigureOut">
              <a:rPr lang="en-US"/>
              <a:pPr>
                <a:defRPr/>
              </a:pPr>
              <a:t>10/31/2013</a:t>
            </a:fld>
            <a:endParaRPr lang="en-US"/>
          </a:p>
        </p:txBody>
      </p:sp>
      <p:sp>
        <p:nvSpPr>
          <p:cNvPr id="4" name="Slide Image Placeholder 3"/>
          <p:cNvSpPr>
            <a:spLocks noGrp="1" noRot="1" noChangeAspect="1"/>
          </p:cNvSpPr>
          <p:nvPr>
            <p:ph type="sldImg" idx="2"/>
          </p:nvPr>
        </p:nvSpPr>
        <p:spPr>
          <a:xfrm>
            <a:off x="2187575" y="696913"/>
            <a:ext cx="2609850" cy="3481387"/>
          </a:xfrm>
          <a:prstGeom prst="rect">
            <a:avLst/>
          </a:prstGeom>
          <a:noFill/>
          <a:ln w="12700">
            <a:solidFill>
              <a:prstClr val="black"/>
            </a:solidFill>
          </a:ln>
        </p:spPr>
        <p:txBody>
          <a:bodyPr vert="horz" lIns="92958" tIns="46479" rIns="92958" bIns="46479" rtlCol="0" anchor="ctr"/>
          <a:lstStyle/>
          <a:p>
            <a:pPr lvl="0"/>
            <a:endParaRPr lang="en-US" noProof="0" smtClean="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a:latin typeface="+mn-lt"/>
              </a:defRPr>
            </a:lvl1pPr>
          </a:lstStyle>
          <a:p>
            <a:pPr>
              <a:defRPr/>
            </a:pPr>
            <a:fld id="{FFB6D0B2-C643-4A45-8C8D-96FC21340D3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B6D0B2-C643-4A45-8C8D-96FC21340D3B}"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00C59CD-7F5F-4848-AB57-3EBDB92AEA4A}" type="datetime1">
              <a:rPr lang="en-US"/>
              <a:pPr>
                <a:defRPr/>
              </a:pPr>
              <a:t>10/31/2013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336967-EC37-4038-86F9-6F3916B048E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EFF9F9-651F-4334-97E9-D9D63E3D1803}" type="datetime1">
              <a:rPr lang="en-US"/>
              <a:pPr>
                <a:defRPr/>
              </a:pPr>
              <a:t>10/31/2013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C2BE5A-522B-4A41-8943-960DA9C1CC5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02456B-F25A-4E4C-81B3-C99A218B1022}" type="datetime1">
              <a:rPr lang="en-US"/>
              <a:pPr>
                <a:defRPr/>
              </a:pPr>
              <a:t>10/31/2013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CBA5F1-6651-4E59-82E4-10528E10E1D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EDD735-1463-42CE-BA3E-25B7EEE818D2}" type="datetime1">
              <a:rPr lang="en-US"/>
              <a:pPr>
                <a:defRPr/>
              </a:pPr>
              <a:t>10/31/2013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9A4BAC-3587-4810-A5C4-EEA8D9FB5D6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2EDE0EE-4460-4129-B407-1B92A9F83EE9}" type="datetime1">
              <a:rPr lang="en-US"/>
              <a:pPr>
                <a:defRPr/>
              </a:pPr>
              <a:t>10/31/2013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76872F-BD95-4619-8B43-4E344DA4041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A7D6281-3A3C-494E-AE4E-6A7C2290FC76}" type="datetime1">
              <a:rPr lang="en-US"/>
              <a:pPr>
                <a:defRPr/>
              </a:pPr>
              <a:t>10/31/2013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96E985-A079-4DB8-BA0D-436DE8E75A6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BC40462-CB61-453F-B316-C5E678BFD88D}" type="datetime1">
              <a:rPr lang="en-US"/>
              <a:pPr>
                <a:defRPr/>
              </a:pPr>
              <a:t>10/31/2013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5B5101D-9BD2-4BBB-A0A4-5AB0417403C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6B92790-D639-4025-A7F4-AF801C4E9CDF}" type="datetime1">
              <a:rPr lang="en-US"/>
              <a:pPr>
                <a:defRPr/>
              </a:pPr>
              <a:t>10/31/2013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2E70E9-A283-44A2-872C-72B36D02AA3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1BD270-7BEA-454D-9B15-4EFAFFE797DA}" type="datetime1">
              <a:rPr lang="en-US"/>
              <a:pPr>
                <a:defRPr/>
              </a:pPr>
              <a:t>10/31/2013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99EA5F3-3B39-419D-B9EB-00BF4D06EEE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DAA5A70-34CA-4ACD-B651-FD4C2486AA03}" type="datetime1">
              <a:rPr lang="en-US"/>
              <a:pPr>
                <a:defRPr/>
              </a:pPr>
              <a:t>10/31/2013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063BAE-656B-4064-BB58-397F6701F13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EA6E26-D58A-4C5D-B608-F520D57FF374}" type="datetime1">
              <a:rPr lang="en-US"/>
              <a:pPr>
                <a:defRPr/>
              </a:pPr>
              <a:t>10/31/2013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381863-7B03-45A8-9B27-EEC95D9E620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E19B287-04E3-4612-8E6D-0AFD8C491E20}" type="datetime1">
              <a:rPr lang="en-US"/>
              <a:pPr>
                <a:defRPr/>
              </a:pPr>
              <a:t>10/31/2013</a:t>
            </a:fld>
            <a:endParaRPr lang="en-US"/>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BCB7CEF-2391-40B0-A3D8-68878BE4AC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baylor.edu/provost/course_data_templates" TargetMode="Externa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1295400" y="457200"/>
            <a:ext cx="4419600" cy="461963"/>
          </a:xfrm>
          <a:prstGeom prst="rect">
            <a:avLst/>
          </a:prstGeom>
          <a:noFill/>
          <a:ln w="9525">
            <a:noFill/>
            <a:miter lim="800000"/>
            <a:headEnd/>
            <a:tailEnd/>
          </a:ln>
        </p:spPr>
        <p:txBody>
          <a:bodyPr>
            <a:spAutoFit/>
          </a:bodyPr>
          <a:lstStyle/>
          <a:p>
            <a:pPr algn="ctr"/>
            <a:r>
              <a:rPr lang="en-US" sz="2400" b="1"/>
              <a:t>New Course Requests</a:t>
            </a:r>
          </a:p>
        </p:txBody>
      </p:sp>
      <p:sp>
        <p:nvSpPr>
          <p:cNvPr id="3" name="Slide Number Placeholder 2"/>
          <p:cNvSpPr>
            <a:spLocks noGrp="1"/>
          </p:cNvSpPr>
          <p:nvPr>
            <p:ph type="sldNum" sz="quarter" idx="12"/>
          </p:nvPr>
        </p:nvSpPr>
        <p:spPr/>
        <p:txBody>
          <a:bodyPr/>
          <a:lstStyle/>
          <a:p>
            <a:pPr>
              <a:defRPr/>
            </a:pPr>
            <a:endParaRPr lang="en-US" dirty="0"/>
          </a:p>
        </p:txBody>
      </p:sp>
      <p:graphicFrame>
        <p:nvGraphicFramePr>
          <p:cNvPr id="4" name="Table 3"/>
          <p:cNvGraphicFramePr>
            <a:graphicFrameLocks noGrp="1"/>
          </p:cNvGraphicFramePr>
          <p:nvPr/>
        </p:nvGraphicFramePr>
        <p:xfrm>
          <a:off x="1143000" y="1066800"/>
          <a:ext cx="4572000" cy="5192320"/>
        </p:xfrm>
        <a:graphic>
          <a:graphicData uri="http://schemas.openxmlformats.org/drawingml/2006/table">
            <a:tbl>
              <a:tblPr firstRow="1" bandRow="1">
                <a:tableStyleId>{5940675A-B579-460E-94D1-54222C63F5DA}</a:tableStyleId>
              </a:tblPr>
              <a:tblGrid>
                <a:gridCol w="3429000"/>
                <a:gridCol w="1143000"/>
              </a:tblGrid>
              <a:tr h="370880">
                <a:tc>
                  <a:txBody>
                    <a:bodyPr/>
                    <a:lstStyle/>
                    <a:p>
                      <a:pPr lvl="1">
                        <a:buFont typeface="Arial" pitchFamily="34" charset="0"/>
                        <a:buNone/>
                      </a:pPr>
                      <a:r>
                        <a:rPr lang="en-US" sz="1800" dirty="0" smtClean="0"/>
                        <a:t>Start Request</a:t>
                      </a:r>
                      <a:endParaRPr lang="en-US" sz="1800" dirty="0"/>
                    </a:p>
                  </a:txBody>
                  <a:tcPr marT="45725" marB="45725"/>
                </a:tc>
                <a:tc>
                  <a:txBody>
                    <a:bodyPr/>
                    <a:lstStyle/>
                    <a:p>
                      <a:pPr algn="ctr"/>
                      <a:r>
                        <a:rPr lang="en-US" sz="1800" dirty="0" smtClean="0"/>
                        <a:t>2-1</a:t>
                      </a:r>
                      <a:endParaRPr lang="en-US" sz="1800" dirty="0"/>
                    </a:p>
                  </a:txBody>
                  <a:tcPr marT="45725" marB="45725"/>
                </a:tc>
              </a:tr>
              <a:tr h="370880">
                <a:tc>
                  <a:txBody>
                    <a:bodyPr/>
                    <a:lstStyle/>
                    <a:p>
                      <a:pPr lvl="1">
                        <a:buFont typeface="Arial" pitchFamily="34" charset="0"/>
                        <a:buNone/>
                      </a:pPr>
                      <a:r>
                        <a:rPr lang="en-US" sz="1800" dirty="0" smtClean="0"/>
                        <a:t>Select Department</a:t>
                      </a:r>
                      <a:endParaRPr lang="en-US" sz="1800" dirty="0"/>
                    </a:p>
                  </a:txBody>
                  <a:tcPr marT="45725" marB="45725"/>
                </a:tc>
                <a:tc>
                  <a:txBody>
                    <a:bodyPr/>
                    <a:lstStyle/>
                    <a:p>
                      <a:pPr algn="ctr"/>
                      <a:r>
                        <a:rPr lang="en-US" sz="1800" dirty="0" smtClean="0"/>
                        <a:t>2-2</a:t>
                      </a:r>
                      <a:endParaRPr lang="en-US" sz="1800" dirty="0"/>
                    </a:p>
                  </a:txBody>
                  <a:tcPr marT="45725" marB="45725"/>
                </a:tc>
              </a:tr>
              <a:tr h="370880">
                <a:tc>
                  <a:txBody>
                    <a:bodyPr/>
                    <a:lstStyle/>
                    <a:p>
                      <a:pPr lvl="1">
                        <a:buFont typeface="Arial" pitchFamily="34" charset="0"/>
                        <a:buNone/>
                      </a:pPr>
                      <a:r>
                        <a:rPr lang="en-US" sz="1800" dirty="0" smtClean="0"/>
                        <a:t>Select Division</a:t>
                      </a:r>
                      <a:endParaRPr lang="en-US" sz="1800" dirty="0"/>
                    </a:p>
                  </a:txBody>
                  <a:tcPr marT="45725" marB="45725"/>
                </a:tc>
                <a:tc>
                  <a:txBody>
                    <a:bodyPr/>
                    <a:lstStyle/>
                    <a:p>
                      <a:pPr algn="ctr"/>
                      <a:r>
                        <a:rPr lang="en-US" sz="1800" dirty="0" smtClean="0"/>
                        <a:t>2-4</a:t>
                      </a:r>
                      <a:endParaRPr lang="en-US" sz="1800" dirty="0"/>
                    </a:p>
                  </a:txBody>
                  <a:tcPr marT="45725" marB="45725"/>
                </a:tc>
              </a:tr>
              <a:tr h="370880">
                <a:tc>
                  <a:txBody>
                    <a:bodyPr/>
                    <a:lstStyle/>
                    <a:p>
                      <a:pPr lvl="1">
                        <a:buFont typeface="Arial" pitchFamily="34" charset="0"/>
                        <a:buNone/>
                      </a:pPr>
                      <a:r>
                        <a:rPr lang="en-US" sz="1800" dirty="0" smtClean="0"/>
                        <a:t>Select</a:t>
                      </a:r>
                      <a:r>
                        <a:rPr lang="en-US" sz="1800" baseline="0" dirty="0" smtClean="0"/>
                        <a:t> Effective Term</a:t>
                      </a:r>
                      <a:endParaRPr lang="en-US" sz="1800" dirty="0"/>
                    </a:p>
                  </a:txBody>
                  <a:tcPr marT="45725" marB="45725"/>
                </a:tc>
                <a:tc>
                  <a:txBody>
                    <a:bodyPr/>
                    <a:lstStyle/>
                    <a:p>
                      <a:pPr algn="ctr"/>
                      <a:r>
                        <a:rPr lang="en-US" sz="1800" dirty="0" smtClean="0"/>
                        <a:t>2-5</a:t>
                      </a:r>
                      <a:endParaRPr lang="en-US" sz="1800" dirty="0"/>
                    </a:p>
                  </a:txBody>
                  <a:tcPr marT="45725" marB="45725"/>
                </a:tc>
              </a:tr>
              <a:tr h="370880">
                <a:tc>
                  <a:txBody>
                    <a:bodyPr/>
                    <a:lstStyle/>
                    <a:p>
                      <a:pPr lvl="1">
                        <a:buFont typeface="Arial" pitchFamily="34" charset="0"/>
                        <a:buNone/>
                      </a:pPr>
                      <a:r>
                        <a:rPr lang="en-US" sz="1800" dirty="0" smtClean="0"/>
                        <a:t>Request </a:t>
                      </a:r>
                      <a:r>
                        <a:rPr lang="en-US" sz="1800" dirty="0" smtClean="0"/>
                        <a:t>Course Data</a:t>
                      </a:r>
                      <a:endParaRPr lang="en-US" sz="1800" dirty="0"/>
                    </a:p>
                  </a:txBody>
                  <a:tcPr marT="45725" marB="45725"/>
                </a:tc>
                <a:tc>
                  <a:txBody>
                    <a:bodyPr/>
                    <a:lstStyle/>
                    <a:p>
                      <a:pPr algn="ctr"/>
                      <a:r>
                        <a:rPr lang="en-US" sz="1800" dirty="0" smtClean="0"/>
                        <a:t>2-6</a:t>
                      </a:r>
                      <a:endParaRPr lang="en-US" sz="1800" dirty="0"/>
                    </a:p>
                  </a:txBody>
                  <a:tcPr marT="45725" marB="45725"/>
                </a:tc>
              </a:tr>
              <a:tr h="370880">
                <a:tc>
                  <a:txBody>
                    <a:bodyPr/>
                    <a:lstStyle/>
                    <a:p>
                      <a:pPr lvl="1">
                        <a:buFont typeface="Arial" pitchFamily="34" charset="0"/>
                        <a:buNone/>
                      </a:pPr>
                      <a:r>
                        <a:rPr lang="en-US" sz="1800" dirty="0" smtClean="0"/>
                        <a:t>Course Lookup</a:t>
                      </a:r>
                      <a:endParaRPr lang="en-US" sz="1800" dirty="0"/>
                    </a:p>
                  </a:txBody>
                  <a:tcPr marT="45725" marB="45725"/>
                </a:tc>
                <a:tc>
                  <a:txBody>
                    <a:bodyPr/>
                    <a:lstStyle/>
                    <a:p>
                      <a:pPr algn="ctr"/>
                      <a:r>
                        <a:rPr lang="en-US" sz="1800" dirty="0" smtClean="0"/>
                        <a:t>2-7</a:t>
                      </a:r>
                      <a:endParaRPr lang="en-US" sz="1800" dirty="0"/>
                    </a:p>
                  </a:txBody>
                  <a:tcPr marT="45725" marB="45725"/>
                </a:tc>
              </a:tr>
              <a:tr h="370880">
                <a:tc>
                  <a:txBody>
                    <a:bodyPr/>
                    <a:lstStyle/>
                    <a:p>
                      <a:pPr lvl="1">
                        <a:buFont typeface="Arial" pitchFamily="34" charset="0"/>
                        <a:buNone/>
                      </a:pPr>
                      <a:r>
                        <a:rPr lang="en-US" sz="1800" dirty="0" smtClean="0"/>
                        <a:t>Additional</a:t>
                      </a:r>
                      <a:r>
                        <a:rPr lang="en-US" sz="1800" baseline="0" dirty="0" smtClean="0"/>
                        <a:t> Data</a:t>
                      </a:r>
                      <a:endParaRPr lang="en-US" sz="1800" dirty="0"/>
                    </a:p>
                  </a:txBody>
                  <a:tcPr marT="45725" marB="45725"/>
                </a:tc>
                <a:tc>
                  <a:txBody>
                    <a:bodyPr/>
                    <a:lstStyle/>
                    <a:p>
                      <a:pPr algn="ctr"/>
                      <a:r>
                        <a:rPr lang="en-US" sz="1800" dirty="0" smtClean="0"/>
                        <a:t>2-8</a:t>
                      </a:r>
                      <a:endParaRPr lang="en-US" sz="1800" dirty="0"/>
                    </a:p>
                  </a:txBody>
                  <a:tcPr marT="45725" marB="45725"/>
                </a:tc>
              </a:tr>
              <a:tr h="370880">
                <a:tc>
                  <a:txBody>
                    <a:bodyPr/>
                    <a:lstStyle/>
                    <a:p>
                      <a:pPr lvl="0">
                        <a:buFont typeface="Arial" pitchFamily="34" charset="0"/>
                        <a:buNone/>
                      </a:pPr>
                      <a:r>
                        <a:rPr lang="en-US" sz="1800" dirty="0" smtClean="0"/>
                        <a:t>         Co-requisites</a:t>
                      </a:r>
                      <a:endParaRPr lang="en-US" sz="1800" dirty="0"/>
                    </a:p>
                  </a:txBody>
                  <a:tcPr marT="45725" marB="45725"/>
                </a:tc>
                <a:tc>
                  <a:txBody>
                    <a:bodyPr/>
                    <a:lstStyle/>
                    <a:p>
                      <a:pPr algn="ctr"/>
                      <a:r>
                        <a:rPr lang="en-US" sz="1800" dirty="0" smtClean="0"/>
                        <a:t>2-9</a:t>
                      </a:r>
                      <a:endParaRPr lang="en-US" sz="1800" dirty="0"/>
                    </a:p>
                  </a:txBody>
                  <a:tcPr marT="45725" marB="45725"/>
                </a:tc>
              </a:tr>
              <a:tr h="370880">
                <a:tc>
                  <a:txBody>
                    <a:bodyPr/>
                    <a:lstStyle/>
                    <a:p>
                      <a:pPr lvl="1">
                        <a:buFont typeface="Arial" pitchFamily="34" charset="0"/>
                        <a:buNone/>
                      </a:pPr>
                      <a:r>
                        <a:rPr lang="en-US" sz="1800" dirty="0" smtClean="0"/>
                        <a:t>Supporting Course</a:t>
                      </a:r>
                      <a:r>
                        <a:rPr lang="en-US" sz="1800" baseline="0" dirty="0" smtClean="0"/>
                        <a:t> Data</a:t>
                      </a:r>
                      <a:endParaRPr lang="en-US" sz="1800" dirty="0"/>
                    </a:p>
                  </a:txBody>
                  <a:tcPr marT="45725" marB="45725"/>
                </a:tc>
                <a:tc>
                  <a:txBody>
                    <a:bodyPr/>
                    <a:lstStyle/>
                    <a:p>
                      <a:pPr algn="ctr"/>
                      <a:r>
                        <a:rPr lang="en-US" sz="1800" dirty="0" smtClean="0"/>
                        <a:t>2-11</a:t>
                      </a:r>
                      <a:endParaRPr lang="en-US" sz="1800" dirty="0"/>
                    </a:p>
                  </a:txBody>
                  <a:tcPr marT="45725" marB="45725"/>
                </a:tc>
              </a:tr>
              <a:tr h="370880">
                <a:tc>
                  <a:txBody>
                    <a:bodyPr/>
                    <a:lstStyle/>
                    <a:p>
                      <a:pPr lvl="1">
                        <a:buFont typeface="Arial" pitchFamily="34" charset="0"/>
                        <a:buNone/>
                      </a:pPr>
                      <a:r>
                        <a:rPr lang="en-US" sz="1800" dirty="0" smtClean="0"/>
                        <a:t>Scheduling</a:t>
                      </a:r>
                      <a:endParaRPr lang="en-US" sz="1800" dirty="0"/>
                    </a:p>
                  </a:txBody>
                  <a:tcPr marT="45725" marB="45725"/>
                </a:tc>
                <a:tc>
                  <a:txBody>
                    <a:bodyPr/>
                    <a:lstStyle/>
                    <a:p>
                      <a:pPr algn="ctr"/>
                      <a:r>
                        <a:rPr lang="en-US" sz="1800" dirty="0" smtClean="0"/>
                        <a:t>2-12</a:t>
                      </a:r>
                      <a:endParaRPr lang="en-US" sz="1800" dirty="0"/>
                    </a:p>
                  </a:txBody>
                  <a:tcPr marT="45725" marB="45725"/>
                </a:tc>
              </a:tr>
              <a:tr h="370880">
                <a:tc>
                  <a:txBody>
                    <a:bodyPr/>
                    <a:lstStyle/>
                    <a:p>
                      <a:pPr lvl="1">
                        <a:buFont typeface="Arial" pitchFamily="34" charset="0"/>
                        <a:buNone/>
                      </a:pPr>
                      <a:r>
                        <a:rPr lang="en-US" sz="1800" dirty="0" smtClean="0"/>
                        <a:t>Release or Decline/Cancel</a:t>
                      </a:r>
                      <a:endParaRPr lang="en-US" sz="1800" dirty="0"/>
                    </a:p>
                  </a:txBody>
                  <a:tcPr marT="45725" marB="45725"/>
                </a:tc>
                <a:tc>
                  <a:txBody>
                    <a:bodyPr/>
                    <a:lstStyle/>
                    <a:p>
                      <a:pPr algn="ctr"/>
                      <a:r>
                        <a:rPr lang="en-US" sz="1800" dirty="0" smtClean="0"/>
                        <a:t>2-13</a:t>
                      </a:r>
                      <a:endParaRPr lang="en-US" sz="1800" dirty="0"/>
                    </a:p>
                  </a:txBody>
                  <a:tcPr marT="45725" marB="45725"/>
                </a:tc>
              </a:tr>
              <a:tr h="370880">
                <a:tc>
                  <a:txBody>
                    <a:bodyPr/>
                    <a:lstStyle/>
                    <a:p>
                      <a:pPr lvl="1">
                        <a:buFont typeface="Arial" pitchFamily="34" charset="0"/>
                        <a:buNone/>
                      </a:pPr>
                      <a:r>
                        <a:rPr lang="en-US" sz="1800" dirty="0" smtClean="0"/>
                        <a:t>Variable Credit Hours</a:t>
                      </a:r>
                      <a:endParaRPr lang="en-US" sz="1800" dirty="0"/>
                    </a:p>
                  </a:txBody>
                  <a:tcPr marT="45725" marB="45725"/>
                </a:tc>
                <a:tc>
                  <a:txBody>
                    <a:bodyPr/>
                    <a:lstStyle/>
                    <a:p>
                      <a:pPr algn="ctr"/>
                      <a:r>
                        <a:rPr lang="en-US" sz="1800" dirty="0" smtClean="0"/>
                        <a:t>2-14</a:t>
                      </a:r>
                      <a:endParaRPr lang="en-US" sz="1800" dirty="0"/>
                    </a:p>
                  </a:txBody>
                  <a:tcPr marT="45725" marB="45725"/>
                </a:tc>
              </a:tr>
              <a:tr h="370880">
                <a:tc>
                  <a:txBody>
                    <a:bodyPr/>
                    <a:lstStyle/>
                    <a:p>
                      <a:pPr lvl="1">
                        <a:buFont typeface="Arial" pitchFamily="34" charset="0"/>
                        <a:buNone/>
                      </a:pPr>
                      <a:r>
                        <a:rPr lang="en-US" sz="1800" dirty="0" smtClean="0"/>
                        <a:t>Graduate</a:t>
                      </a:r>
                      <a:r>
                        <a:rPr lang="en-US" sz="1800" baseline="0" dirty="0" smtClean="0"/>
                        <a:t> Credit</a:t>
                      </a:r>
                      <a:endParaRPr lang="en-US" sz="1800" dirty="0"/>
                    </a:p>
                  </a:txBody>
                  <a:tcPr marT="45725" marB="45725"/>
                </a:tc>
                <a:tc>
                  <a:txBody>
                    <a:bodyPr/>
                    <a:lstStyle/>
                    <a:p>
                      <a:pPr algn="ctr"/>
                      <a:r>
                        <a:rPr lang="en-US" sz="1800" dirty="0" smtClean="0"/>
                        <a:t>2-15</a:t>
                      </a:r>
                      <a:endParaRPr lang="en-US" sz="1800" dirty="0"/>
                    </a:p>
                  </a:txBody>
                  <a:tcPr marT="45725" marB="45725"/>
                </a:tc>
              </a:tr>
              <a:tr h="370880">
                <a:tc>
                  <a:txBody>
                    <a:bodyPr/>
                    <a:lstStyle/>
                    <a:p>
                      <a:pPr lvl="1">
                        <a:buFont typeface="Arial" pitchFamily="34" charset="0"/>
                        <a:buNone/>
                      </a:pPr>
                      <a:r>
                        <a:rPr lang="en-US" sz="1800" dirty="0" smtClean="0"/>
                        <a:t>Zero Hour Course</a:t>
                      </a:r>
                      <a:endParaRPr lang="en-US" sz="1800" dirty="0"/>
                    </a:p>
                  </a:txBody>
                  <a:tcPr marT="45725" marB="45725"/>
                </a:tc>
                <a:tc>
                  <a:txBody>
                    <a:bodyPr/>
                    <a:lstStyle/>
                    <a:p>
                      <a:pPr algn="ctr"/>
                      <a:r>
                        <a:rPr lang="en-US" sz="1800" dirty="0" smtClean="0"/>
                        <a:t>2-16</a:t>
                      </a:r>
                      <a:endParaRPr lang="en-US" sz="1800" dirty="0"/>
                    </a:p>
                  </a:txBody>
                  <a:tcPr marT="45725" marB="45725"/>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dirty="0" smtClean="0"/>
              <a:t>2-9</a:t>
            </a:r>
            <a:endParaRPr lang="en-US" dirty="0"/>
          </a:p>
        </p:txBody>
      </p:sp>
      <p:sp>
        <p:nvSpPr>
          <p:cNvPr id="3" name="TextBox 4"/>
          <p:cNvSpPr txBox="1">
            <a:spLocks noChangeArrowheads="1"/>
          </p:cNvSpPr>
          <p:nvPr/>
        </p:nvSpPr>
        <p:spPr bwMode="auto">
          <a:xfrm>
            <a:off x="76200" y="0"/>
            <a:ext cx="5715000" cy="369888"/>
          </a:xfrm>
          <a:prstGeom prst="rect">
            <a:avLst/>
          </a:prstGeom>
          <a:noFill/>
          <a:ln w="9525">
            <a:noFill/>
            <a:miter lim="800000"/>
            <a:headEnd/>
            <a:tailEnd/>
          </a:ln>
        </p:spPr>
        <p:txBody>
          <a:bodyPr>
            <a:spAutoFit/>
          </a:bodyPr>
          <a:lstStyle/>
          <a:p>
            <a:r>
              <a:rPr lang="en-US" b="1" dirty="0">
                <a:latin typeface="Calibri" pitchFamily="34" charset="0"/>
              </a:rPr>
              <a:t>New Course Request </a:t>
            </a:r>
            <a:r>
              <a:rPr lang="en-US" b="1" dirty="0" smtClean="0">
                <a:latin typeface="Calibri" pitchFamily="34" charset="0"/>
              </a:rPr>
              <a:t>: Co-requisite Data</a:t>
            </a:r>
            <a:endParaRPr lang="en-US" b="1" dirty="0">
              <a:latin typeface="Calibri" pitchFamily="34" charset="0"/>
            </a:endParaRPr>
          </a:p>
        </p:txBody>
      </p:sp>
      <p:sp>
        <p:nvSpPr>
          <p:cNvPr id="4" name="TextBox 3"/>
          <p:cNvSpPr txBox="1"/>
          <p:nvPr/>
        </p:nvSpPr>
        <p:spPr>
          <a:xfrm>
            <a:off x="228600" y="533400"/>
            <a:ext cx="6248400" cy="461665"/>
          </a:xfrm>
          <a:prstGeom prst="rect">
            <a:avLst/>
          </a:prstGeom>
          <a:noFill/>
        </p:spPr>
        <p:txBody>
          <a:bodyPr wrap="square" rtlCol="0">
            <a:spAutoFit/>
          </a:bodyPr>
          <a:lstStyle/>
          <a:p>
            <a:r>
              <a:rPr lang="en-US" sz="1200" dirty="0" smtClean="0"/>
              <a:t>7.  If the course has a co-requisite, choose yes and enter the courses in the fields that follow.</a:t>
            </a:r>
          </a:p>
        </p:txBody>
      </p:sp>
      <p:pic>
        <p:nvPicPr>
          <p:cNvPr id="5" name="Picture 4"/>
          <p:cNvPicPr/>
          <p:nvPr/>
        </p:nvPicPr>
        <p:blipFill>
          <a:blip r:embed="rId2" cstate="print"/>
          <a:srcRect l="16174" t="34444" r="-88" b="39556"/>
          <a:stretch>
            <a:fillRect/>
          </a:stretch>
        </p:blipFill>
        <p:spPr bwMode="auto">
          <a:xfrm>
            <a:off x="304800" y="990600"/>
            <a:ext cx="6172200" cy="1371600"/>
          </a:xfrm>
          <a:prstGeom prst="rect">
            <a:avLst/>
          </a:prstGeom>
          <a:noFill/>
          <a:ln w="9525">
            <a:noFill/>
            <a:miter lim="800000"/>
            <a:headEnd/>
            <a:tailEnd/>
          </a:ln>
        </p:spPr>
      </p:pic>
      <p:sp>
        <p:nvSpPr>
          <p:cNvPr id="6" name="TextBox 5"/>
          <p:cNvSpPr txBox="1"/>
          <p:nvPr/>
        </p:nvSpPr>
        <p:spPr>
          <a:xfrm>
            <a:off x="381000" y="2743200"/>
            <a:ext cx="6096000" cy="461665"/>
          </a:xfrm>
          <a:prstGeom prst="rect">
            <a:avLst/>
          </a:prstGeom>
          <a:noFill/>
        </p:spPr>
        <p:txBody>
          <a:bodyPr wrap="square" rtlCol="0">
            <a:spAutoFit/>
          </a:bodyPr>
          <a:lstStyle/>
          <a:p>
            <a:r>
              <a:rPr lang="en-US" sz="1200" b="1" dirty="0" smtClean="0"/>
              <a:t>Please note</a:t>
            </a:r>
            <a:r>
              <a:rPr lang="en-US" sz="1200" dirty="0" smtClean="0"/>
              <a:t>: Students will be required to register in </a:t>
            </a:r>
            <a:r>
              <a:rPr lang="en-US" sz="1200" b="1" dirty="0" smtClean="0"/>
              <a:t>ALL</a:t>
            </a:r>
            <a:r>
              <a:rPr lang="en-US" sz="1200" dirty="0" smtClean="0"/>
              <a:t> listed co-requisite courses in the same semester they are registered for your new course.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914900" y="8582025"/>
            <a:ext cx="1600200" cy="485775"/>
          </a:xfrm>
        </p:spPr>
        <p:txBody>
          <a:bodyPr/>
          <a:lstStyle/>
          <a:p>
            <a:pPr>
              <a:defRPr/>
            </a:pPr>
            <a:r>
              <a:rPr lang="en-US" dirty="0" smtClean="0"/>
              <a:t>2-0</a:t>
            </a:r>
            <a:endParaRPr lang="en-US" dirty="0"/>
          </a:p>
        </p:txBody>
      </p:sp>
      <p:sp>
        <p:nvSpPr>
          <p:cNvPr id="9220" name="TextBox 3"/>
          <p:cNvSpPr txBox="1">
            <a:spLocks noChangeArrowheads="1"/>
          </p:cNvSpPr>
          <p:nvPr/>
        </p:nvSpPr>
        <p:spPr bwMode="auto">
          <a:xfrm>
            <a:off x="228600" y="381000"/>
            <a:ext cx="6324600" cy="2308225"/>
          </a:xfrm>
          <a:prstGeom prst="rect">
            <a:avLst/>
          </a:prstGeom>
          <a:noFill/>
          <a:ln w="9525">
            <a:noFill/>
            <a:miter lim="800000"/>
            <a:headEnd/>
            <a:tailEnd/>
          </a:ln>
        </p:spPr>
        <p:txBody>
          <a:bodyPr>
            <a:spAutoFit/>
          </a:bodyPr>
          <a:lstStyle/>
          <a:p>
            <a:r>
              <a:rPr lang="en-US" sz="1200">
                <a:latin typeface="Calibri" pitchFamily="34" charset="0"/>
              </a:rPr>
              <a:t>This is the form where you attach the completed Course Data Template for your new course.  You can think of “supporting course data” as similar to the kind of data you might find in a syllabus for a course.  Each academic unit has different requirements about what must be included in  supporting course data.   To be sure you are including the correct data, download and complete the Course Data Template for your academic unit.  You can find the course data templates at the weblink  shown on this form.  (</a:t>
            </a:r>
            <a:r>
              <a:rPr lang="en-US" sz="1200">
                <a:latin typeface="Calibri" pitchFamily="34" charset="0"/>
                <a:hlinkClick r:id="rId2"/>
              </a:rPr>
              <a:t>www.baylor.edu/provost/course_data_templates</a:t>
            </a:r>
            <a:r>
              <a:rPr lang="en-US" sz="1200">
                <a:latin typeface="Calibri" pitchFamily="34" charset="0"/>
              </a:rPr>
              <a:t>) </a:t>
            </a:r>
          </a:p>
          <a:p>
            <a:endParaRPr lang="en-US" sz="1200">
              <a:latin typeface="Calibri" pitchFamily="34" charset="0"/>
            </a:endParaRPr>
          </a:p>
          <a:p>
            <a:r>
              <a:rPr lang="en-US" sz="1200">
                <a:latin typeface="Calibri" pitchFamily="34" charset="0"/>
              </a:rPr>
              <a:t>When you have completed the Course Data Template for your new course, save it as a Word document, then use the browse button on this form to find it and attach it.  </a:t>
            </a:r>
          </a:p>
          <a:p>
            <a:endParaRPr lang="en-US" sz="1200">
              <a:latin typeface="Calibri" pitchFamily="34" charset="0"/>
            </a:endParaRPr>
          </a:p>
          <a:p>
            <a:r>
              <a:rPr lang="en-US" sz="1200" b="1">
                <a:latin typeface="Calibri" pitchFamily="34" charset="0"/>
              </a:rPr>
              <a:t>Please note: </a:t>
            </a:r>
            <a:r>
              <a:rPr lang="en-US" sz="1200">
                <a:latin typeface="Calibri" pitchFamily="34" charset="0"/>
              </a:rPr>
              <a:t>Any course that may be taken for graduate credit under the purview of the Graduate School should use the Graduate School Course Data Template. </a:t>
            </a:r>
          </a:p>
        </p:txBody>
      </p:sp>
      <p:sp>
        <p:nvSpPr>
          <p:cNvPr id="9222" name="TextBox 4"/>
          <p:cNvSpPr txBox="1">
            <a:spLocks noChangeArrowheads="1"/>
          </p:cNvSpPr>
          <p:nvPr/>
        </p:nvSpPr>
        <p:spPr bwMode="auto">
          <a:xfrm>
            <a:off x="76200" y="0"/>
            <a:ext cx="5943600" cy="369888"/>
          </a:xfrm>
          <a:prstGeom prst="rect">
            <a:avLst/>
          </a:prstGeom>
          <a:noFill/>
          <a:ln w="9525">
            <a:noFill/>
            <a:miter lim="800000"/>
            <a:headEnd/>
            <a:tailEnd/>
          </a:ln>
        </p:spPr>
        <p:txBody>
          <a:bodyPr>
            <a:spAutoFit/>
          </a:bodyPr>
          <a:lstStyle/>
          <a:p>
            <a:r>
              <a:rPr lang="en-US" b="1" dirty="0">
                <a:latin typeface="Calibri" pitchFamily="34" charset="0"/>
              </a:rPr>
              <a:t>New Course Request </a:t>
            </a:r>
            <a:r>
              <a:rPr lang="en-US" b="1" dirty="0" smtClean="0">
                <a:latin typeface="Calibri" pitchFamily="34" charset="0"/>
              </a:rPr>
              <a:t>: </a:t>
            </a:r>
            <a:r>
              <a:rPr lang="en-US" b="1" dirty="0">
                <a:latin typeface="Calibri" pitchFamily="34" charset="0"/>
              </a:rPr>
              <a:t>Supporting Course Data</a:t>
            </a:r>
          </a:p>
        </p:txBody>
      </p:sp>
      <p:sp>
        <p:nvSpPr>
          <p:cNvPr id="9223" name="TextBox 3"/>
          <p:cNvSpPr txBox="1">
            <a:spLocks noChangeArrowheads="1"/>
          </p:cNvSpPr>
          <p:nvPr/>
        </p:nvSpPr>
        <p:spPr bwMode="auto">
          <a:xfrm>
            <a:off x="228600" y="2819400"/>
            <a:ext cx="6324600" cy="276225"/>
          </a:xfrm>
          <a:prstGeom prst="rect">
            <a:avLst/>
          </a:prstGeom>
          <a:noFill/>
          <a:ln w="9525">
            <a:noFill/>
            <a:miter lim="800000"/>
            <a:headEnd/>
            <a:tailEnd/>
          </a:ln>
        </p:spPr>
        <p:txBody>
          <a:bodyPr>
            <a:spAutoFit/>
          </a:bodyPr>
          <a:lstStyle/>
          <a:p>
            <a:r>
              <a:rPr lang="en-US" sz="1200">
                <a:latin typeface="Calibri" pitchFamily="34" charset="0"/>
              </a:rPr>
              <a:t>To attach the completed course data template, click on the notepad icon next to the field. </a:t>
            </a:r>
          </a:p>
        </p:txBody>
      </p:sp>
      <p:sp>
        <p:nvSpPr>
          <p:cNvPr id="9225" name="TextBox 3"/>
          <p:cNvSpPr txBox="1">
            <a:spLocks noChangeArrowheads="1"/>
          </p:cNvSpPr>
          <p:nvPr/>
        </p:nvSpPr>
        <p:spPr bwMode="auto">
          <a:xfrm>
            <a:off x="381000" y="5057775"/>
            <a:ext cx="6324600" cy="276225"/>
          </a:xfrm>
          <a:prstGeom prst="rect">
            <a:avLst/>
          </a:prstGeom>
          <a:noFill/>
          <a:ln w="9525">
            <a:noFill/>
            <a:miter lim="800000"/>
            <a:headEnd/>
            <a:tailEnd/>
          </a:ln>
        </p:spPr>
        <p:txBody>
          <a:bodyPr>
            <a:spAutoFit/>
          </a:bodyPr>
          <a:lstStyle/>
          <a:p>
            <a:r>
              <a:rPr lang="en-US" sz="1200" dirty="0">
                <a:latin typeface="Calibri" pitchFamily="34" charset="0"/>
              </a:rPr>
              <a:t>When you see this “upload file” window, click on the </a:t>
            </a:r>
            <a:r>
              <a:rPr lang="en-US" sz="1200" dirty="0" smtClean="0">
                <a:latin typeface="Calibri" pitchFamily="34" charset="0"/>
              </a:rPr>
              <a:t>browse button. </a:t>
            </a:r>
            <a:endParaRPr lang="en-US" sz="1200" dirty="0">
              <a:latin typeface="Calibri" pitchFamily="34" charset="0"/>
            </a:endParaRPr>
          </a:p>
        </p:txBody>
      </p:sp>
      <p:pic>
        <p:nvPicPr>
          <p:cNvPr id="11" name="Picture 10"/>
          <p:cNvPicPr/>
          <p:nvPr/>
        </p:nvPicPr>
        <p:blipFill>
          <a:blip r:embed="rId3" cstate="print"/>
          <a:srcRect l="15213" t="32889" r="-88" b="47778"/>
          <a:stretch>
            <a:fillRect/>
          </a:stretch>
        </p:blipFill>
        <p:spPr bwMode="auto">
          <a:xfrm>
            <a:off x="304800" y="3276600"/>
            <a:ext cx="6324600" cy="1447800"/>
          </a:xfrm>
          <a:prstGeom prst="rect">
            <a:avLst/>
          </a:prstGeom>
          <a:noFill/>
          <a:ln w="9525">
            <a:noFill/>
            <a:miter lim="800000"/>
            <a:headEnd/>
            <a:tailEnd/>
          </a:ln>
        </p:spPr>
      </p:pic>
      <p:sp>
        <p:nvSpPr>
          <p:cNvPr id="10" name="Oval 9"/>
          <p:cNvSpPr/>
          <p:nvPr/>
        </p:nvSpPr>
        <p:spPr>
          <a:xfrm>
            <a:off x="3352800" y="4343400"/>
            <a:ext cx="1295400" cy="3778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12"/>
          <p:cNvPicPr/>
          <p:nvPr/>
        </p:nvPicPr>
        <p:blipFill>
          <a:blip r:embed="rId4" cstate="print"/>
          <a:srcRect l="24021" t="49333" r="1514" b="4667"/>
          <a:stretch>
            <a:fillRect/>
          </a:stretch>
        </p:blipFill>
        <p:spPr bwMode="auto">
          <a:xfrm>
            <a:off x="533400" y="5638800"/>
            <a:ext cx="5943600" cy="1971675"/>
          </a:xfrm>
          <a:prstGeom prst="rect">
            <a:avLst/>
          </a:prstGeom>
          <a:noFill/>
          <a:ln w="9525">
            <a:noFill/>
            <a:miter lim="800000"/>
            <a:headEnd/>
            <a:tailEnd/>
          </a:ln>
        </p:spPr>
      </p:pic>
      <p:sp>
        <p:nvSpPr>
          <p:cNvPr id="12" name="Oval 11"/>
          <p:cNvSpPr/>
          <p:nvPr/>
        </p:nvSpPr>
        <p:spPr>
          <a:xfrm>
            <a:off x="2971800" y="5943600"/>
            <a:ext cx="1295400" cy="3778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914900" y="8582025"/>
            <a:ext cx="1600200" cy="485775"/>
          </a:xfrm>
        </p:spPr>
        <p:txBody>
          <a:bodyPr/>
          <a:lstStyle/>
          <a:p>
            <a:pPr>
              <a:defRPr/>
            </a:pPr>
            <a:r>
              <a:rPr lang="en-US" dirty="0" smtClean="0"/>
              <a:t>2-11</a:t>
            </a:r>
            <a:endParaRPr lang="en-US" dirty="0"/>
          </a:p>
        </p:txBody>
      </p:sp>
      <p:sp>
        <p:nvSpPr>
          <p:cNvPr id="10243" name="TextBox 4"/>
          <p:cNvSpPr txBox="1">
            <a:spLocks noChangeArrowheads="1"/>
          </p:cNvSpPr>
          <p:nvPr/>
        </p:nvSpPr>
        <p:spPr bwMode="auto">
          <a:xfrm>
            <a:off x="76200" y="0"/>
            <a:ext cx="5943600" cy="369888"/>
          </a:xfrm>
          <a:prstGeom prst="rect">
            <a:avLst/>
          </a:prstGeom>
          <a:noFill/>
          <a:ln w="9525">
            <a:noFill/>
            <a:miter lim="800000"/>
            <a:headEnd/>
            <a:tailEnd/>
          </a:ln>
        </p:spPr>
        <p:txBody>
          <a:bodyPr>
            <a:spAutoFit/>
          </a:bodyPr>
          <a:lstStyle/>
          <a:p>
            <a:r>
              <a:rPr lang="en-US" b="1">
                <a:latin typeface="Calibri" pitchFamily="34" charset="0"/>
              </a:rPr>
              <a:t>New Course Request Basic Forms: Supporting Course Data</a:t>
            </a:r>
          </a:p>
        </p:txBody>
      </p:sp>
      <p:sp>
        <p:nvSpPr>
          <p:cNvPr id="10244" name="TextBox 3"/>
          <p:cNvSpPr txBox="1">
            <a:spLocks noChangeArrowheads="1"/>
          </p:cNvSpPr>
          <p:nvPr/>
        </p:nvSpPr>
        <p:spPr bwMode="auto">
          <a:xfrm>
            <a:off x="228600" y="685800"/>
            <a:ext cx="6324600" cy="276225"/>
          </a:xfrm>
          <a:prstGeom prst="rect">
            <a:avLst/>
          </a:prstGeom>
          <a:noFill/>
          <a:ln w="9525">
            <a:noFill/>
            <a:miter lim="800000"/>
            <a:headEnd/>
            <a:tailEnd/>
          </a:ln>
        </p:spPr>
        <p:txBody>
          <a:bodyPr>
            <a:spAutoFit/>
          </a:bodyPr>
          <a:lstStyle/>
          <a:p>
            <a:r>
              <a:rPr lang="en-US" sz="1200">
                <a:latin typeface="Calibri" pitchFamily="34" charset="0"/>
              </a:rPr>
              <a:t>Select the appropriate file from the list. </a:t>
            </a:r>
          </a:p>
        </p:txBody>
      </p:sp>
      <p:sp>
        <p:nvSpPr>
          <p:cNvPr id="10248" name="TextBox 3"/>
          <p:cNvSpPr txBox="1">
            <a:spLocks noChangeArrowheads="1"/>
          </p:cNvSpPr>
          <p:nvPr/>
        </p:nvSpPr>
        <p:spPr bwMode="auto">
          <a:xfrm>
            <a:off x="152400" y="4419600"/>
            <a:ext cx="6324600" cy="646331"/>
          </a:xfrm>
          <a:prstGeom prst="rect">
            <a:avLst/>
          </a:prstGeom>
          <a:noFill/>
          <a:ln w="9525">
            <a:noFill/>
            <a:miter lim="800000"/>
            <a:headEnd/>
            <a:tailEnd/>
          </a:ln>
        </p:spPr>
        <p:txBody>
          <a:bodyPr>
            <a:spAutoFit/>
          </a:bodyPr>
          <a:lstStyle/>
          <a:p>
            <a:endParaRPr lang="en-US" sz="1200" dirty="0" smtClean="0">
              <a:latin typeface="Calibri" pitchFamily="34" charset="0"/>
            </a:endParaRPr>
          </a:p>
          <a:p>
            <a:endParaRPr lang="en-US" sz="1200" dirty="0" smtClean="0">
              <a:latin typeface="Calibri" pitchFamily="34" charset="0"/>
            </a:endParaRPr>
          </a:p>
          <a:p>
            <a:r>
              <a:rPr lang="en-US" sz="1200" dirty="0" smtClean="0">
                <a:latin typeface="Calibri" pitchFamily="34" charset="0"/>
              </a:rPr>
              <a:t>Then </a:t>
            </a:r>
            <a:r>
              <a:rPr lang="en-US" sz="1200" dirty="0">
                <a:latin typeface="Calibri" pitchFamily="34" charset="0"/>
              </a:rPr>
              <a:t>click, “upload file.”  When you see that the file has uploaded, click “submit.” </a:t>
            </a:r>
          </a:p>
        </p:txBody>
      </p:sp>
      <p:pic>
        <p:nvPicPr>
          <p:cNvPr id="11" name="Picture 10"/>
          <p:cNvPicPr/>
          <p:nvPr/>
        </p:nvPicPr>
        <p:blipFill>
          <a:blip r:embed="rId2" cstate="print"/>
          <a:srcRect l="24021" t="49333" r="1514" b="4667"/>
          <a:stretch>
            <a:fillRect/>
          </a:stretch>
        </p:blipFill>
        <p:spPr bwMode="auto">
          <a:xfrm>
            <a:off x="381000" y="990600"/>
            <a:ext cx="6172200" cy="1971675"/>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2438400" y="2057400"/>
            <a:ext cx="3519488" cy="2224087"/>
          </a:xfrm>
          <a:prstGeom prst="rect">
            <a:avLst/>
          </a:prstGeom>
          <a:noFill/>
          <a:ln w="9525">
            <a:noFill/>
            <a:miter lim="800000"/>
            <a:headEnd/>
            <a:tailEnd/>
          </a:ln>
        </p:spPr>
      </p:pic>
      <p:sp>
        <p:nvSpPr>
          <p:cNvPr id="12" name="Right Arrow 11"/>
          <p:cNvSpPr/>
          <p:nvPr/>
        </p:nvSpPr>
        <p:spPr>
          <a:xfrm>
            <a:off x="4724400" y="3733800"/>
            <a:ext cx="381000"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p:nvPr/>
        </p:nvPicPr>
        <p:blipFill>
          <a:blip r:embed="rId4" cstate="print"/>
          <a:srcRect l="21953" t="40222" r="16660" b="6444"/>
          <a:stretch>
            <a:fillRect/>
          </a:stretch>
        </p:blipFill>
        <p:spPr bwMode="auto">
          <a:xfrm>
            <a:off x="304800" y="5181600"/>
            <a:ext cx="6324600" cy="2819400"/>
          </a:xfrm>
          <a:prstGeom prst="rect">
            <a:avLst/>
          </a:prstGeom>
          <a:noFill/>
          <a:ln w="9525">
            <a:noFill/>
            <a:miter lim="800000"/>
            <a:headEnd/>
            <a:tailEnd/>
          </a:ln>
        </p:spPr>
      </p:pic>
      <p:sp>
        <p:nvSpPr>
          <p:cNvPr id="17" name="Oval 16"/>
          <p:cNvSpPr/>
          <p:nvPr/>
        </p:nvSpPr>
        <p:spPr>
          <a:xfrm>
            <a:off x="2133600" y="6400800"/>
            <a:ext cx="1295400" cy="3778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5105400" y="3581400"/>
            <a:ext cx="990600" cy="3778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914900" y="8582025"/>
            <a:ext cx="1600200" cy="485775"/>
          </a:xfrm>
        </p:spPr>
        <p:txBody>
          <a:bodyPr/>
          <a:lstStyle/>
          <a:p>
            <a:pPr>
              <a:defRPr/>
            </a:pPr>
            <a:r>
              <a:rPr lang="en-US" dirty="0" smtClean="0"/>
              <a:t>2-12</a:t>
            </a:r>
            <a:endParaRPr lang="en-US" dirty="0"/>
          </a:p>
        </p:txBody>
      </p:sp>
      <p:sp>
        <p:nvSpPr>
          <p:cNvPr id="11268" name="TextBox 3"/>
          <p:cNvSpPr txBox="1">
            <a:spLocks noChangeArrowheads="1"/>
          </p:cNvSpPr>
          <p:nvPr/>
        </p:nvSpPr>
        <p:spPr bwMode="auto">
          <a:xfrm>
            <a:off x="228600" y="304800"/>
            <a:ext cx="6324600" cy="1938338"/>
          </a:xfrm>
          <a:prstGeom prst="rect">
            <a:avLst/>
          </a:prstGeom>
          <a:noFill/>
          <a:ln w="9525">
            <a:noFill/>
            <a:miter lim="800000"/>
            <a:headEnd/>
            <a:tailEnd/>
          </a:ln>
        </p:spPr>
        <p:txBody>
          <a:bodyPr>
            <a:spAutoFit/>
          </a:bodyPr>
          <a:lstStyle/>
          <a:p>
            <a:endParaRPr lang="en-US" sz="1200" dirty="0">
              <a:latin typeface="Calibri" pitchFamily="34" charset="0"/>
            </a:endParaRPr>
          </a:p>
          <a:p>
            <a:r>
              <a:rPr lang="en-US" sz="1200" dirty="0">
                <a:latin typeface="Calibri" pitchFamily="34" charset="0"/>
              </a:rPr>
              <a:t>Use this form to indicate how your new course should be scheduled.  Most courses will be regular scheduling, but there are several other options available including “Independent study/directed reading scheduling;” this is the type of scheduling that should be used for theses and dissertation courses. </a:t>
            </a:r>
          </a:p>
          <a:p>
            <a:endParaRPr lang="en-US" sz="1200" dirty="0">
              <a:latin typeface="Calibri" pitchFamily="34" charset="0"/>
            </a:endParaRPr>
          </a:p>
          <a:p>
            <a:r>
              <a:rPr lang="en-US" sz="1200" dirty="0">
                <a:latin typeface="Calibri" pitchFamily="34" charset="0"/>
              </a:rPr>
              <a:t>Select the appropriate type of scheduling for your course, and click Submit. </a:t>
            </a:r>
          </a:p>
          <a:p>
            <a:endParaRPr lang="en-US" sz="1200" dirty="0">
              <a:latin typeface="Calibri" pitchFamily="34" charset="0"/>
            </a:endParaRPr>
          </a:p>
          <a:p>
            <a:r>
              <a:rPr lang="en-US" sz="1200" b="1" dirty="0">
                <a:latin typeface="Calibri" pitchFamily="34" charset="0"/>
              </a:rPr>
              <a:t>Note: </a:t>
            </a:r>
            <a:r>
              <a:rPr lang="en-US" sz="1200" dirty="0">
                <a:latin typeface="Calibri" pitchFamily="34" charset="0"/>
              </a:rPr>
              <a:t>if your new course is in Music, </a:t>
            </a:r>
            <a:r>
              <a:rPr lang="en-US" sz="1200" dirty="0" smtClean="0">
                <a:latin typeface="Calibri" pitchFamily="34" charset="0"/>
              </a:rPr>
              <a:t>HP/LF, </a:t>
            </a:r>
            <a:r>
              <a:rPr lang="en-US" sz="1200" dirty="0">
                <a:latin typeface="Calibri" pitchFamily="34" charset="0"/>
              </a:rPr>
              <a:t>Art or Theater, you will see  different scheduling options.  (See below for Music example).</a:t>
            </a:r>
          </a:p>
        </p:txBody>
      </p:sp>
      <p:sp>
        <p:nvSpPr>
          <p:cNvPr id="11270" name="TextBox 4"/>
          <p:cNvSpPr txBox="1">
            <a:spLocks noChangeArrowheads="1"/>
          </p:cNvSpPr>
          <p:nvPr/>
        </p:nvSpPr>
        <p:spPr bwMode="auto">
          <a:xfrm>
            <a:off x="76200" y="0"/>
            <a:ext cx="5029200" cy="369888"/>
          </a:xfrm>
          <a:prstGeom prst="rect">
            <a:avLst/>
          </a:prstGeom>
          <a:noFill/>
          <a:ln w="9525">
            <a:noFill/>
            <a:miter lim="800000"/>
            <a:headEnd/>
            <a:tailEnd/>
          </a:ln>
        </p:spPr>
        <p:txBody>
          <a:bodyPr>
            <a:spAutoFit/>
          </a:bodyPr>
          <a:lstStyle/>
          <a:p>
            <a:r>
              <a:rPr lang="en-US" b="1" dirty="0">
                <a:latin typeface="Calibri" pitchFamily="34" charset="0"/>
              </a:rPr>
              <a:t>New Course </a:t>
            </a:r>
            <a:r>
              <a:rPr lang="en-US" b="1" dirty="0" smtClean="0">
                <a:latin typeface="Calibri" pitchFamily="34" charset="0"/>
              </a:rPr>
              <a:t>Request: </a:t>
            </a:r>
            <a:r>
              <a:rPr lang="en-US" b="1" dirty="0">
                <a:latin typeface="Calibri" pitchFamily="34" charset="0"/>
              </a:rPr>
              <a:t>Scheduling</a:t>
            </a:r>
          </a:p>
        </p:txBody>
      </p:sp>
      <p:sp>
        <p:nvSpPr>
          <p:cNvPr id="11271" name="TextBox 4"/>
          <p:cNvSpPr txBox="1">
            <a:spLocks noChangeArrowheads="1"/>
          </p:cNvSpPr>
          <p:nvPr/>
        </p:nvSpPr>
        <p:spPr bwMode="auto">
          <a:xfrm>
            <a:off x="381000" y="5726113"/>
            <a:ext cx="5029200" cy="307975"/>
          </a:xfrm>
          <a:prstGeom prst="rect">
            <a:avLst/>
          </a:prstGeom>
          <a:noFill/>
          <a:ln w="9525">
            <a:noFill/>
            <a:miter lim="800000"/>
            <a:headEnd/>
            <a:tailEnd/>
          </a:ln>
        </p:spPr>
        <p:txBody>
          <a:bodyPr>
            <a:spAutoFit/>
          </a:bodyPr>
          <a:lstStyle/>
          <a:p>
            <a:r>
              <a:rPr lang="en-US" sz="1400" b="1">
                <a:latin typeface="Calibri" pitchFamily="34" charset="0"/>
              </a:rPr>
              <a:t>Example of scheduling form for music: </a:t>
            </a:r>
          </a:p>
        </p:txBody>
      </p:sp>
      <p:pic>
        <p:nvPicPr>
          <p:cNvPr id="9" name="Picture 8"/>
          <p:cNvPicPr/>
          <p:nvPr/>
        </p:nvPicPr>
        <p:blipFill>
          <a:blip r:embed="rId3" cstate="print"/>
          <a:srcRect l="14733" t="28889" r="-88"/>
          <a:stretch>
            <a:fillRect/>
          </a:stretch>
        </p:blipFill>
        <p:spPr bwMode="auto">
          <a:xfrm>
            <a:off x="304800" y="2362200"/>
            <a:ext cx="6248400" cy="3276600"/>
          </a:xfrm>
          <a:prstGeom prst="rect">
            <a:avLst/>
          </a:prstGeom>
          <a:noFill/>
          <a:ln w="9525">
            <a:noFill/>
            <a:miter lim="800000"/>
            <a:headEnd/>
            <a:tailEnd/>
          </a:ln>
        </p:spPr>
      </p:pic>
      <p:sp>
        <p:nvSpPr>
          <p:cNvPr id="10" name="Oval 9"/>
          <p:cNvSpPr/>
          <p:nvPr/>
        </p:nvSpPr>
        <p:spPr>
          <a:xfrm>
            <a:off x="152400" y="3200400"/>
            <a:ext cx="2351088"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Picture 10"/>
          <p:cNvPicPr/>
          <p:nvPr/>
        </p:nvPicPr>
        <p:blipFill>
          <a:blip r:embed="rId4" cstate="print"/>
          <a:srcRect l="14732" t="61111" r="5681" b="5556"/>
          <a:stretch>
            <a:fillRect/>
          </a:stretch>
        </p:blipFill>
        <p:spPr bwMode="auto">
          <a:xfrm>
            <a:off x="457200" y="6248400"/>
            <a:ext cx="6096000" cy="1676400"/>
          </a:xfrm>
          <a:prstGeom prst="rect">
            <a:avLst/>
          </a:prstGeom>
          <a:noFill/>
          <a:ln w="25400">
            <a:solidFill>
              <a:schemeClr val="tx1"/>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914900" y="8582025"/>
            <a:ext cx="1600200" cy="485775"/>
          </a:xfrm>
        </p:spPr>
        <p:txBody>
          <a:bodyPr/>
          <a:lstStyle/>
          <a:p>
            <a:pPr>
              <a:defRPr/>
            </a:pPr>
            <a:r>
              <a:rPr lang="en-US" dirty="0" smtClean="0"/>
              <a:t>2-13</a:t>
            </a:r>
          </a:p>
        </p:txBody>
      </p:sp>
      <p:sp>
        <p:nvSpPr>
          <p:cNvPr id="12292" name="TextBox 3"/>
          <p:cNvSpPr txBox="1">
            <a:spLocks noChangeArrowheads="1"/>
          </p:cNvSpPr>
          <p:nvPr/>
        </p:nvSpPr>
        <p:spPr bwMode="auto">
          <a:xfrm>
            <a:off x="228600" y="381000"/>
            <a:ext cx="6324600" cy="1754326"/>
          </a:xfrm>
          <a:prstGeom prst="rect">
            <a:avLst/>
          </a:prstGeom>
          <a:noFill/>
          <a:ln w="9525">
            <a:noFill/>
            <a:miter lim="800000"/>
            <a:headEnd/>
            <a:tailEnd/>
          </a:ln>
        </p:spPr>
        <p:txBody>
          <a:bodyPr>
            <a:spAutoFit/>
          </a:bodyPr>
          <a:lstStyle/>
          <a:p>
            <a:endParaRPr lang="en-US" sz="1200" dirty="0">
              <a:latin typeface="Calibri" pitchFamily="34" charset="0"/>
            </a:endParaRPr>
          </a:p>
          <a:p>
            <a:r>
              <a:rPr lang="en-US" sz="1200" dirty="0">
                <a:latin typeface="Calibri" pitchFamily="34" charset="0"/>
              </a:rPr>
              <a:t>This is the last </a:t>
            </a:r>
            <a:r>
              <a:rPr lang="en-US" sz="1200" dirty="0" smtClean="0">
                <a:latin typeface="Calibri" pitchFamily="34" charset="0"/>
              </a:rPr>
              <a:t>question </a:t>
            </a:r>
            <a:r>
              <a:rPr lang="en-US" sz="1200" dirty="0">
                <a:latin typeface="Calibri" pitchFamily="34" charset="0"/>
              </a:rPr>
              <a:t>in the process for requesting a new course.   </a:t>
            </a:r>
            <a:r>
              <a:rPr lang="en-US" sz="1200" dirty="0" smtClean="0">
                <a:latin typeface="Calibri" pitchFamily="34" charset="0"/>
              </a:rPr>
              <a:t>You </a:t>
            </a:r>
            <a:r>
              <a:rPr lang="en-US" sz="1200" dirty="0">
                <a:latin typeface="Calibri" pitchFamily="34" charset="0"/>
              </a:rPr>
              <a:t>have the choice to  release your request for </a:t>
            </a:r>
            <a:r>
              <a:rPr lang="en-US" sz="1200" dirty="0" smtClean="0">
                <a:latin typeface="Calibri" pitchFamily="34" charset="0"/>
              </a:rPr>
              <a:t>review, or </a:t>
            </a:r>
            <a:r>
              <a:rPr lang="en-US" sz="1200" dirty="0">
                <a:latin typeface="Calibri" pitchFamily="34" charset="0"/>
              </a:rPr>
              <a:t>to </a:t>
            </a:r>
            <a:r>
              <a:rPr lang="en-US" sz="1200" dirty="0" smtClean="0">
                <a:latin typeface="Calibri" pitchFamily="34" charset="0"/>
              </a:rPr>
              <a:t>decline/cancel </a:t>
            </a:r>
            <a:r>
              <a:rPr lang="en-US" sz="1200" dirty="0">
                <a:latin typeface="Calibri" pitchFamily="34" charset="0"/>
              </a:rPr>
              <a:t>your request.   </a:t>
            </a:r>
          </a:p>
          <a:p>
            <a:endParaRPr lang="en-US" sz="1200" dirty="0">
              <a:latin typeface="Calibri" pitchFamily="34" charset="0"/>
            </a:endParaRPr>
          </a:p>
          <a:p>
            <a:r>
              <a:rPr lang="en-US" sz="1200" dirty="0">
                <a:latin typeface="Calibri" pitchFamily="34" charset="0"/>
              </a:rPr>
              <a:t>If you select “release </a:t>
            </a:r>
            <a:r>
              <a:rPr lang="en-US" sz="1200" dirty="0" smtClean="0">
                <a:latin typeface="Calibri" pitchFamily="34" charset="0"/>
              </a:rPr>
              <a:t>to next reviewer”  </a:t>
            </a:r>
            <a:r>
              <a:rPr lang="en-US" sz="1200" dirty="0">
                <a:latin typeface="Calibri" pitchFamily="34" charset="0"/>
              </a:rPr>
              <a:t>your request will be forwarded to the first person on the review/approval path.  That person will receive an email indicating that he/she has a task to do on your request.   </a:t>
            </a:r>
          </a:p>
          <a:p>
            <a:endParaRPr lang="en-US" sz="1200" dirty="0">
              <a:latin typeface="Calibri" pitchFamily="34" charset="0"/>
            </a:endParaRPr>
          </a:p>
          <a:p>
            <a:r>
              <a:rPr lang="en-US" sz="1200" dirty="0">
                <a:latin typeface="Calibri" pitchFamily="34" charset="0"/>
              </a:rPr>
              <a:t>When  you have made your selection, click “Submit.” </a:t>
            </a:r>
          </a:p>
        </p:txBody>
      </p:sp>
      <p:sp>
        <p:nvSpPr>
          <p:cNvPr id="12294" name="TextBox 4"/>
          <p:cNvSpPr txBox="1">
            <a:spLocks noChangeArrowheads="1"/>
          </p:cNvSpPr>
          <p:nvPr/>
        </p:nvSpPr>
        <p:spPr bwMode="auto">
          <a:xfrm>
            <a:off x="76200" y="0"/>
            <a:ext cx="6096000" cy="369888"/>
          </a:xfrm>
          <a:prstGeom prst="rect">
            <a:avLst/>
          </a:prstGeom>
          <a:noFill/>
          <a:ln w="9525">
            <a:noFill/>
            <a:miter lim="800000"/>
            <a:headEnd/>
            <a:tailEnd/>
          </a:ln>
        </p:spPr>
        <p:txBody>
          <a:bodyPr>
            <a:spAutoFit/>
          </a:bodyPr>
          <a:lstStyle/>
          <a:p>
            <a:r>
              <a:rPr lang="en-US" b="1" dirty="0">
                <a:latin typeface="Calibri" pitchFamily="34" charset="0"/>
              </a:rPr>
              <a:t>New Course </a:t>
            </a:r>
            <a:r>
              <a:rPr lang="en-US" b="1" dirty="0" smtClean="0">
                <a:latin typeface="Calibri" pitchFamily="34" charset="0"/>
              </a:rPr>
              <a:t>Request: Release or Decline/Cancel</a:t>
            </a:r>
            <a:endParaRPr lang="en-US" b="1" dirty="0">
              <a:latin typeface="Calibri" pitchFamily="34" charset="0"/>
            </a:endParaRPr>
          </a:p>
        </p:txBody>
      </p:sp>
      <p:sp>
        <p:nvSpPr>
          <p:cNvPr id="12295" name="TextBox 3"/>
          <p:cNvSpPr txBox="1">
            <a:spLocks noChangeArrowheads="1"/>
          </p:cNvSpPr>
          <p:nvPr/>
        </p:nvSpPr>
        <p:spPr bwMode="auto">
          <a:xfrm>
            <a:off x="228600" y="4999038"/>
            <a:ext cx="6324600" cy="830262"/>
          </a:xfrm>
          <a:prstGeom prst="rect">
            <a:avLst/>
          </a:prstGeom>
          <a:noFill/>
          <a:ln w="9525">
            <a:noFill/>
            <a:miter lim="800000"/>
            <a:headEnd/>
            <a:tailEnd/>
          </a:ln>
        </p:spPr>
        <p:txBody>
          <a:bodyPr>
            <a:spAutoFit/>
          </a:bodyPr>
          <a:lstStyle/>
          <a:p>
            <a:endParaRPr lang="en-US" sz="1200">
              <a:latin typeface="Calibri" pitchFamily="34" charset="0"/>
            </a:endParaRPr>
          </a:p>
          <a:p>
            <a:r>
              <a:rPr lang="en-US" sz="1200">
                <a:latin typeface="Calibri" pitchFamily="34" charset="0"/>
              </a:rPr>
              <a:t>When you release your request for review, you will get a task confirmation  to let you know that your request has been successfully moved on to the next step in the process. You have completed your request for a new course. </a:t>
            </a:r>
          </a:p>
        </p:txBody>
      </p:sp>
      <p:pic>
        <p:nvPicPr>
          <p:cNvPr id="8" name="Picture 7"/>
          <p:cNvPicPr/>
          <p:nvPr/>
        </p:nvPicPr>
        <p:blipFill>
          <a:blip r:embed="rId2" cstate="print"/>
          <a:srcRect l="15864" t="76667" r="12572" b="1778"/>
          <a:stretch>
            <a:fillRect/>
          </a:stretch>
        </p:blipFill>
        <p:spPr bwMode="auto">
          <a:xfrm>
            <a:off x="304800" y="2514600"/>
            <a:ext cx="6172200" cy="2438400"/>
          </a:xfrm>
          <a:prstGeom prst="rect">
            <a:avLst/>
          </a:prstGeom>
          <a:noFill/>
          <a:ln w="9525">
            <a:noFill/>
            <a:miter lim="800000"/>
            <a:headEnd/>
            <a:tailEnd/>
          </a:ln>
        </p:spPr>
      </p:pic>
      <p:sp>
        <p:nvSpPr>
          <p:cNvPr id="10" name="Oval 9"/>
          <p:cNvSpPr/>
          <p:nvPr/>
        </p:nvSpPr>
        <p:spPr>
          <a:xfrm>
            <a:off x="914400" y="3200400"/>
            <a:ext cx="2351088"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dirty="0" smtClean="0"/>
              <a:t>2-14</a:t>
            </a:r>
            <a:endParaRPr lang="en-US" dirty="0"/>
          </a:p>
        </p:txBody>
      </p:sp>
      <p:sp>
        <p:nvSpPr>
          <p:cNvPr id="13315" name="TextBox 4"/>
          <p:cNvSpPr txBox="1">
            <a:spLocks noChangeArrowheads="1"/>
          </p:cNvSpPr>
          <p:nvPr/>
        </p:nvSpPr>
        <p:spPr bwMode="auto">
          <a:xfrm>
            <a:off x="76200" y="0"/>
            <a:ext cx="6629400" cy="646113"/>
          </a:xfrm>
          <a:prstGeom prst="rect">
            <a:avLst/>
          </a:prstGeom>
          <a:noFill/>
          <a:ln w="9525">
            <a:noFill/>
            <a:miter lim="800000"/>
            <a:headEnd/>
            <a:tailEnd/>
          </a:ln>
        </p:spPr>
        <p:txBody>
          <a:bodyPr>
            <a:spAutoFit/>
          </a:bodyPr>
          <a:lstStyle/>
          <a:p>
            <a:r>
              <a:rPr lang="en-US" b="1" dirty="0">
                <a:latin typeface="Calibri" pitchFamily="34" charset="0"/>
              </a:rPr>
              <a:t>New Course Request </a:t>
            </a:r>
            <a:r>
              <a:rPr lang="en-US" b="1" dirty="0" smtClean="0">
                <a:latin typeface="Calibri" pitchFamily="34" charset="0"/>
              </a:rPr>
              <a:t>Additional Possible Scenario:</a:t>
            </a:r>
            <a:endParaRPr lang="en-US" b="1" dirty="0">
              <a:latin typeface="Calibri" pitchFamily="34" charset="0"/>
            </a:endParaRPr>
          </a:p>
          <a:p>
            <a:r>
              <a:rPr lang="en-US" b="1" dirty="0">
                <a:latin typeface="Calibri" pitchFamily="34" charset="0"/>
              </a:rPr>
              <a:t> Variable Credit </a:t>
            </a:r>
            <a:r>
              <a:rPr lang="en-US" b="1" dirty="0" smtClean="0">
                <a:latin typeface="Calibri" pitchFamily="34" charset="0"/>
              </a:rPr>
              <a:t>Hours </a:t>
            </a:r>
            <a:endParaRPr lang="en-US" b="1" dirty="0">
              <a:latin typeface="Calibri" pitchFamily="34" charset="0"/>
            </a:endParaRPr>
          </a:p>
        </p:txBody>
      </p:sp>
      <p:pic>
        <p:nvPicPr>
          <p:cNvPr id="12" name="Picture 11"/>
          <p:cNvPicPr/>
          <p:nvPr/>
        </p:nvPicPr>
        <p:blipFill>
          <a:blip r:embed="rId2" cstate="print"/>
          <a:srcRect l="16185" t="33111" r="1995" b="5333"/>
          <a:stretch>
            <a:fillRect/>
          </a:stretch>
        </p:blipFill>
        <p:spPr bwMode="auto">
          <a:xfrm>
            <a:off x="228600" y="762000"/>
            <a:ext cx="6248400" cy="3505200"/>
          </a:xfrm>
          <a:prstGeom prst="rect">
            <a:avLst/>
          </a:prstGeom>
          <a:noFill/>
          <a:ln w="9525">
            <a:noFill/>
            <a:miter lim="800000"/>
            <a:headEnd/>
            <a:tailEnd/>
          </a:ln>
        </p:spPr>
      </p:pic>
      <p:sp>
        <p:nvSpPr>
          <p:cNvPr id="7" name="Oval 6"/>
          <p:cNvSpPr/>
          <p:nvPr/>
        </p:nvSpPr>
        <p:spPr>
          <a:xfrm>
            <a:off x="762000" y="838200"/>
            <a:ext cx="762000" cy="6858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Arrow Connector 8"/>
          <p:cNvCxnSpPr/>
          <p:nvPr/>
        </p:nvCxnSpPr>
        <p:spPr>
          <a:xfrm flipH="1" flipV="1">
            <a:off x="1295400" y="1524000"/>
            <a:ext cx="838200" cy="1219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17" name="TextBox 4"/>
          <p:cNvSpPr txBox="1">
            <a:spLocks noChangeArrowheads="1"/>
          </p:cNvSpPr>
          <p:nvPr/>
        </p:nvSpPr>
        <p:spPr bwMode="auto">
          <a:xfrm>
            <a:off x="2133600" y="1295400"/>
            <a:ext cx="3352800" cy="1754188"/>
          </a:xfrm>
          <a:prstGeom prst="rect">
            <a:avLst/>
          </a:prstGeom>
          <a:solidFill>
            <a:schemeClr val="bg1"/>
          </a:solidFill>
          <a:ln w="38100">
            <a:solidFill>
              <a:schemeClr val="tx1"/>
            </a:solidFill>
            <a:miter lim="800000"/>
            <a:headEnd/>
            <a:tailEnd/>
          </a:ln>
        </p:spPr>
        <p:txBody>
          <a:bodyPr>
            <a:spAutoFit/>
          </a:bodyPr>
          <a:lstStyle/>
          <a:p>
            <a:r>
              <a:rPr lang="en-US" sz="1200" dirty="0">
                <a:latin typeface="Calibri" pitchFamily="34" charset="0"/>
              </a:rPr>
              <a:t>Some courses have variable hours, this is usually indicated by the letter “V” in the Course number.  If the course number for your new course indicates variable credit hours, you will be presented with an additional </a:t>
            </a:r>
            <a:r>
              <a:rPr lang="en-US" sz="1200" dirty="0" smtClean="0">
                <a:latin typeface="Calibri" pitchFamily="34" charset="0"/>
              </a:rPr>
              <a:t>question </a:t>
            </a:r>
            <a:r>
              <a:rPr lang="en-US" sz="1200" dirty="0">
                <a:latin typeface="Calibri" pitchFamily="34" charset="0"/>
              </a:rPr>
              <a:t>to complete as part of the new course request process.  (</a:t>
            </a:r>
            <a:r>
              <a:rPr lang="en-US" sz="1200" dirty="0" smtClean="0">
                <a:latin typeface="Calibri" pitchFamily="34" charset="0"/>
              </a:rPr>
              <a:t>See </a:t>
            </a:r>
            <a:r>
              <a:rPr lang="en-US" sz="1200" dirty="0">
                <a:latin typeface="Calibri" pitchFamily="34" charset="0"/>
              </a:rPr>
              <a:t>below.)  This </a:t>
            </a:r>
            <a:r>
              <a:rPr lang="en-US" sz="1200" dirty="0" smtClean="0">
                <a:latin typeface="Calibri" pitchFamily="34" charset="0"/>
              </a:rPr>
              <a:t>question </a:t>
            </a:r>
            <a:r>
              <a:rPr lang="en-US" sz="1200" dirty="0">
                <a:latin typeface="Calibri" pitchFamily="34" charset="0"/>
              </a:rPr>
              <a:t>will ask you to indicate the minimum and maximum hours a student may receive per term for taking the course. </a:t>
            </a:r>
          </a:p>
        </p:txBody>
      </p:sp>
      <p:pic>
        <p:nvPicPr>
          <p:cNvPr id="19" name="Picture 18"/>
          <p:cNvPicPr/>
          <p:nvPr/>
        </p:nvPicPr>
        <p:blipFill>
          <a:blip r:embed="rId2" cstate="print"/>
          <a:srcRect l="16185" t="75556" r="14164" b="5333"/>
          <a:stretch>
            <a:fillRect/>
          </a:stretch>
        </p:blipFill>
        <p:spPr bwMode="auto">
          <a:xfrm>
            <a:off x="228600" y="4953000"/>
            <a:ext cx="6248400" cy="2514600"/>
          </a:xfrm>
          <a:prstGeom prst="rect">
            <a:avLst/>
          </a:prstGeom>
          <a:noFill/>
          <a:ln w="25400">
            <a:solidFill>
              <a:schemeClr val="tx1"/>
            </a:solidFill>
            <a:miter lim="800000"/>
            <a:headEnd/>
            <a:tailEnd/>
          </a:ln>
        </p:spPr>
      </p:pic>
      <p:cxnSp>
        <p:nvCxnSpPr>
          <p:cNvPr id="14" name="Straight Arrow Connector 13"/>
          <p:cNvCxnSpPr>
            <a:stCxn id="13317" idx="2"/>
          </p:cNvCxnSpPr>
          <p:nvPr/>
        </p:nvCxnSpPr>
        <p:spPr>
          <a:xfrm>
            <a:off x="3810000" y="3049588"/>
            <a:ext cx="1676400" cy="23606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dirty="0" smtClean="0"/>
              <a:t>2-15</a:t>
            </a:r>
            <a:endParaRPr lang="en-US" dirty="0"/>
          </a:p>
        </p:txBody>
      </p:sp>
      <p:sp>
        <p:nvSpPr>
          <p:cNvPr id="3" name="TextBox 4"/>
          <p:cNvSpPr txBox="1">
            <a:spLocks noChangeArrowheads="1"/>
          </p:cNvSpPr>
          <p:nvPr/>
        </p:nvSpPr>
        <p:spPr bwMode="auto">
          <a:xfrm>
            <a:off x="76200" y="0"/>
            <a:ext cx="6629400" cy="646113"/>
          </a:xfrm>
          <a:prstGeom prst="rect">
            <a:avLst/>
          </a:prstGeom>
          <a:noFill/>
          <a:ln w="9525">
            <a:noFill/>
            <a:miter lim="800000"/>
            <a:headEnd/>
            <a:tailEnd/>
          </a:ln>
        </p:spPr>
        <p:txBody>
          <a:bodyPr>
            <a:spAutoFit/>
          </a:bodyPr>
          <a:lstStyle/>
          <a:p>
            <a:r>
              <a:rPr lang="en-US" b="1" dirty="0">
                <a:latin typeface="Calibri" pitchFamily="34" charset="0"/>
              </a:rPr>
              <a:t>New Course Request </a:t>
            </a:r>
            <a:r>
              <a:rPr lang="en-US" b="1" dirty="0" smtClean="0">
                <a:latin typeface="Calibri" pitchFamily="34" charset="0"/>
              </a:rPr>
              <a:t>Additional Possible Scenario:</a:t>
            </a:r>
            <a:endParaRPr lang="en-US" b="1" dirty="0">
              <a:latin typeface="Calibri" pitchFamily="34" charset="0"/>
            </a:endParaRPr>
          </a:p>
          <a:p>
            <a:r>
              <a:rPr lang="en-US" b="1" dirty="0">
                <a:latin typeface="Calibri" pitchFamily="34" charset="0"/>
              </a:rPr>
              <a:t> </a:t>
            </a:r>
            <a:r>
              <a:rPr lang="en-US" b="1" dirty="0" smtClean="0">
                <a:latin typeface="Calibri" pitchFamily="34" charset="0"/>
              </a:rPr>
              <a:t>Graduate Credit on a 4000 level course, or zero hour course</a:t>
            </a:r>
            <a:endParaRPr lang="en-US" b="1" dirty="0">
              <a:latin typeface="Calibri" pitchFamily="34" charset="0"/>
            </a:endParaRPr>
          </a:p>
        </p:txBody>
      </p:sp>
      <p:pic>
        <p:nvPicPr>
          <p:cNvPr id="4" name="Picture 3"/>
          <p:cNvPicPr/>
          <p:nvPr/>
        </p:nvPicPr>
        <p:blipFill>
          <a:blip r:embed="rId2" cstate="print"/>
          <a:srcRect l="15694" t="33111" r="1514" b="4889"/>
          <a:stretch>
            <a:fillRect/>
          </a:stretch>
        </p:blipFill>
        <p:spPr bwMode="auto">
          <a:xfrm>
            <a:off x="228600" y="1752600"/>
            <a:ext cx="6095999" cy="4724400"/>
          </a:xfrm>
          <a:prstGeom prst="rect">
            <a:avLst/>
          </a:prstGeom>
          <a:noFill/>
          <a:ln w="9525">
            <a:noFill/>
            <a:miter lim="800000"/>
            <a:headEnd/>
            <a:tailEnd/>
          </a:ln>
        </p:spPr>
      </p:pic>
      <p:sp>
        <p:nvSpPr>
          <p:cNvPr id="6" name="TextBox 5"/>
          <p:cNvSpPr txBox="1"/>
          <p:nvPr/>
        </p:nvSpPr>
        <p:spPr>
          <a:xfrm>
            <a:off x="228600" y="838200"/>
            <a:ext cx="6096000" cy="830997"/>
          </a:xfrm>
          <a:prstGeom prst="rect">
            <a:avLst/>
          </a:prstGeom>
          <a:noFill/>
        </p:spPr>
        <p:txBody>
          <a:bodyPr wrap="square" rtlCol="0">
            <a:spAutoFit/>
          </a:bodyPr>
          <a:lstStyle/>
          <a:p>
            <a:r>
              <a:rPr lang="en-US" sz="1200" dirty="0" smtClean="0"/>
              <a:t>On some occasions, a 4000 level course can hold graduate credit.  When the form recognizes that you have entered a 4000 level course number, an additional question will appear.  If the course should hold graduate credit, choose ‘yes’ from the drop down menu; otherwise, choose ‘no.’</a:t>
            </a:r>
          </a:p>
        </p:txBody>
      </p:sp>
      <p:sp>
        <p:nvSpPr>
          <p:cNvPr id="7" name="Oval 6"/>
          <p:cNvSpPr/>
          <p:nvPr/>
        </p:nvSpPr>
        <p:spPr>
          <a:xfrm>
            <a:off x="152400" y="4724400"/>
            <a:ext cx="4343400"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dirty="0" smtClean="0"/>
              <a:t>2-16</a:t>
            </a:r>
          </a:p>
        </p:txBody>
      </p:sp>
      <p:sp>
        <p:nvSpPr>
          <p:cNvPr id="4" name="Rectangle 3"/>
          <p:cNvSpPr/>
          <p:nvPr/>
        </p:nvSpPr>
        <p:spPr>
          <a:xfrm>
            <a:off x="304800" y="304801"/>
            <a:ext cx="6248400" cy="646331"/>
          </a:xfrm>
          <a:prstGeom prst="rect">
            <a:avLst/>
          </a:prstGeom>
        </p:spPr>
        <p:txBody>
          <a:bodyPr wrap="square">
            <a:spAutoFit/>
          </a:bodyPr>
          <a:lstStyle/>
          <a:p>
            <a:r>
              <a:rPr lang="en-US" b="1" dirty="0" smtClean="0">
                <a:latin typeface="Calibri" pitchFamily="34" charset="0"/>
              </a:rPr>
              <a:t>New Course Request Additional Possible Scenario:</a:t>
            </a:r>
          </a:p>
          <a:p>
            <a:r>
              <a:rPr lang="en-US" b="1" dirty="0" smtClean="0">
                <a:latin typeface="Calibri" pitchFamily="34" charset="0"/>
              </a:rPr>
              <a:t> Graduate Credit on a 4000 level course, or zero hour course</a:t>
            </a:r>
            <a:endParaRPr lang="en-US" b="1" dirty="0">
              <a:latin typeface="Calibri" pitchFamily="34" charset="0"/>
            </a:endParaRPr>
          </a:p>
        </p:txBody>
      </p:sp>
      <p:pic>
        <p:nvPicPr>
          <p:cNvPr id="5" name="Picture 4"/>
          <p:cNvPicPr/>
          <p:nvPr/>
        </p:nvPicPr>
        <p:blipFill>
          <a:blip r:embed="rId2" cstate="print"/>
          <a:srcRect l="15694" t="33111" r="1514" b="4889"/>
          <a:stretch>
            <a:fillRect/>
          </a:stretch>
        </p:blipFill>
        <p:spPr bwMode="auto">
          <a:xfrm>
            <a:off x="228600" y="1828800"/>
            <a:ext cx="6248400" cy="4648200"/>
          </a:xfrm>
          <a:prstGeom prst="rect">
            <a:avLst/>
          </a:prstGeom>
          <a:noFill/>
          <a:ln w="9525">
            <a:noFill/>
            <a:miter lim="800000"/>
            <a:headEnd/>
            <a:tailEnd/>
          </a:ln>
        </p:spPr>
      </p:pic>
      <p:sp>
        <p:nvSpPr>
          <p:cNvPr id="6" name="TextBox 5"/>
          <p:cNvSpPr txBox="1"/>
          <p:nvPr/>
        </p:nvSpPr>
        <p:spPr>
          <a:xfrm>
            <a:off x="457200" y="1066800"/>
            <a:ext cx="5867400" cy="646331"/>
          </a:xfrm>
          <a:prstGeom prst="rect">
            <a:avLst/>
          </a:prstGeom>
          <a:noFill/>
        </p:spPr>
        <p:txBody>
          <a:bodyPr wrap="square" rtlCol="0">
            <a:spAutoFit/>
          </a:bodyPr>
          <a:lstStyle/>
          <a:p>
            <a:r>
              <a:rPr lang="en-US" sz="1200" dirty="0" smtClean="0"/>
              <a:t>There is also the occasion that a course could be a zero hour course.  In this case, the form would recognize that there would be no credit hours and it will ask you how many times the course can be repeated rather than how many hours.</a:t>
            </a:r>
          </a:p>
        </p:txBody>
      </p:sp>
      <p:sp>
        <p:nvSpPr>
          <p:cNvPr id="7" name="Oval 6"/>
          <p:cNvSpPr/>
          <p:nvPr/>
        </p:nvSpPr>
        <p:spPr>
          <a:xfrm>
            <a:off x="228600" y="5791200"/>
            <a:ext cx="35052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dirty="0" smtClean="0"/>
              <a:t>2-1</a:t>
            </a:r>
          </a:p>
        </p:txBody>
      </p:sp>
      <p:pic>
        <p:nvPicPr>
          <p:cNvPr id="3" name="Picture 2"/>
          <p:cNvPicPr/>
          <p:nvPr/>
        </p:nvPicPr>
        <p:blipFill>
          <a:blip r:embed="rId2" cstate="print"/>
          <a:srcRect l="12340" t="29830"/>
          <a:stretch>
            <a:fillRect/>
          </a:stretch>
        </p:blipFill>
        <p:spPr bwMode="auto">
          <a:xfrm>
            <a:off x="457200" y="1600200"/>
            <a:ext cx="6019800" cy="3276600"/>
          </a:xfrm>
          <a:prstGeom prst="rect">
            <a:avLst/>
          </a:prstGeom>
          <a:noFill/>
          <a:ln w="9525">
            <a:noFill/>
            <a:miter lim="800000"/>
            <a:headEnd/>
            <a:tailEnd/>
          </a:ln>
        </p:spPr>
      </p:pic>
      <p:sp>
        <p:nvSpPr>
          <p:cNvPr id="4" name="Rectangle 3"/>
          <p:cNvSpPr/>
          <p:nvPr/>
        </p:nvSpPr>
        <p:spPr>
          <a:xfrm>
            <a:off x="304800" y="0"/>
            <a:ext cx="5943600" cy="369332"/>
          </a:xfrm>
          <a:prstGeom prst="rect">
            <a:avLst/>
          </a:prstGeom>
        </p:spPr>
        <p:txBody>
          <a:bodyPr wrap="square">
            <a:spAutoFit/>
          </a:bodyPr>
          <a:lstStyle/>
          <a:p>
            <a:r>
              <a:rPr lang="en-US" b="1" dirty="0" smtClean="0">
                <a:latin typeface="Calibri" pitchFamily="34" charset="0"/>
              </a:rPr>
              <a:t>New </a:t>
            </a:r>
            <a:r>
              <a:rPr lang="en-US" b="1" dirty="0" smtClean="0">
                <a:latin typeface="Calibri" pitchFamily="34" charset="0"/>
              </a:rPr>
              <a:t>Course Request : </a:t>
            </a:r>
            <a:r>
              <a:rPr lang="en-US" b="1" dirty="0" smtClean="0">
                <a:latin typeface="Calibri" pitchFamily="34" charset="0"/>
              </a:rPr>
              <a:t>Start Request </a:t>
            </a:r>
            <a:endParaRPr lang="en-US" b="1" dirty="0">
              <a:latin typeface="Calibri" pitchFamily="34" charset="0"/>
            </a:endParaRPr>
          </a:p>
        </p:txBody>
      </p:sp>
      <p:sp>
        <p:nvSpPr>
          <p:cNvPr id="6" name="TextBox 5"/>
          <p:cNvSpPr txBox="1"/>
          <p:nvPr/>
        </p:nvSpPr>
        <p:spPr>
          <a:xfrm>
            <a:off x="457200" y="457200"/>
            <a:ext cx="6019800" cy="1015663"/>
          </a:xfrm>
          <a:prstGeom prst="rect">
            <a:avLst/>
          </a:prstGeom>
          <a:noFill/>
        </p:spPr>
        <p:txBody>
          <a:bodyPr wrap="square" rtlCol="0">
            <a:spAutoFit/>
          </a:bodyPr>
          <a:lstStyle/>
          <a:p>
            <a:r>
              <a:rPr lang="en-US" sz="1200" dirty="0" smtClean="0"/>
              <a:t>To begin a </a:t>
            </a:r>
            <a:r>
              <a:rPr lang="en-US" sz="1200" dirty="0" smtClean="0"/>
              <a:t>new </a:t>
            </a:r>
            <a:r>
              <a:rPr lang="en-US" sz="1200" dirty="0" smtClean="0"/>
              <a:t>course request, click on ‘start a request’ under My Dashboard, then click ‘new course request’ under Course Action.  The first screen you will see asks you to enter a short description of the request (this is optional).  You can also enter the name of the person of whom you are sending the request (also optional).  If you choose the not enter either of these items, you can begin by clicking start request. </a:t>
            </a:r>
            <a:endParaRPr lang="en-US" sz="1200" dirty="0" smtClean="0"/>
          </a:p>
        </p:txBody>
      </p:sp>
      <p:sp>
        <p:nvSpPr>
          <p:cNvPr id="7" name="Oval 6"/>
          <p:cNvSpPr/>
          <p:nvPr/>
        </p:nvSpPr>
        <p:spPr>
          <a:xfrm>
            <a:off x="2514600" y="3810000"/>
            <a:ext cx="6096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6"/>
          <p:cNvSpPr txBox="1">
            <a:spLocks noChangeArrowheads="1"/>
          </p:cNvSpPr>
          <p:nvPr/>
        </p:nvSpPr>
        <p:spPr bwMode="auto">
          <a:xfrm>
            <a:off x="228600" y="685800"/>
            <a:ext cx="5257800" cy="276225"/>
          </a:xfrm>
          <a:prstGeom prst="rect">
            <a:avLst/>
          </a:prstGeom>
          <a:noFill/>
          <a:ln w="9525">
            <a:noFill/>
            <a:miter lim="800000"/>
            <a:headEnd/>
            <a:tailEnd/>
          </a:ln>
        </p:spPr>
        <p:txBody>
          <a:bodyPr>
            <a:spAutoFit/>
          </a:bodyPr>
          <a:lstStyle/>
          <a:p>
            <a:endParaRPr lang="en-US" sz="1200">
              <a:latin typeface="Calibri" pitchFamily="34" charset="0"/>
            </a:endParaRPr>
          </a:p>
        </p:txBody>
      </p:sp>
      <p:sp>
        <p:nvSpPr>
          <p:cNvPr id="5" name="Slide Number Placeholder 4"/>
          <p:cNvSpPr>
            <a:spLocks noGrp="1"/>
          </p:cNvSpPr>
          <p:nvPr>
            <p:ph type="sldNum" sz="quarter" idx="12"/>
          </p:nvPr>
        </p:nvSpPr>
        <p:spPr/>
        <p:txBody>
          <a:bodyPr/>
          <a:lstStyle/>
          <a:p>
            <a:pPr>
              <a:defRPr/>
            </a:pPr>
            <a:r>
              <a:rPr lang="en-US" dirty="0" smtClean="0"/>
              <a:t>2-</a:t>
            </a:r>
            <a:r>
              <a:rPr lang="en-US" dirty="0" smtClean="0"/>
              <a:t>2</a:t>
            </a:r>
            <a:endParaRPr lang="en-US" dirty="0"/>
          </a:p>
        </p:txBody>
      </p:sp>
      <p:sp>
        <p:nvSpPr>
          <p:cNvPr id="4101" name="TextBox 3"/>
          <p:cNvSpPr txBox="1">
            <a:spLocks noChangeArrowheads="1"/>
          </p:cNvSpPr>
          <p:nvPr/>
        </p:nvSpPr>
        <p:spPr bwMode="auto">
          <a:xfrm>
            <a:off x="304800" y="533400"/>
            <a:ext cx="6172200" cy="646113"/>
          </a:xfrm>
          <a:prstGeom prst="rect">
            <a:avLst/>
          </a:prstGeom>
          <a:noFill/>
          <a:ln w="9525">
            <a:noFill/>
            <a:miter lim="800000"/>
            <a:headEnd/>
            <a:tailEnd/>
          </a:ln>
        </p:spPr>
        <p:txBody>
          <a:bodyPr>
            <a:spAutoFit/>
          </a:bodyPr>
          <a:lstStyle/>
          <a:p>
            <a:r>
              <a:rPr lang="en-US" sz="1200">
                <a:latin typeface="Calibri" pitchFamily="34" charset="0"/>
              </a:rPr>
              <a:t>To indicate the department for your new course, you will need to select that department from a list.   Enter part or all of the department’s name in the field, then click on the Magnifying glass icon. </a:t>
            </a:r>
          </a:p>
        </p:txBody>
      </p:sp>
      <p:sp>
        <p:nvSpPr>
          <p:cNvPr id="4103" name="TextBox 4"/>
          <p:cNvSpPr txBox="1">
            <a:spLocks noChangeArrowheads="1"/>
          </p:cNvSpPr>
          <p:nvPr/>
        </p:nvSpPr>
        <p:spPr bwMode="auto">
          <a:xfrm>
            <a:off x="76200" y="0"/>
            <a:ext cx="6248400" cy="369888"/>
          </a:xfrm>
          <a:prstGeom prst="rect">
            <a:avLst/>
          </a:prstGeom>
          <a:noFill/>
          <a:ln w="9525">
            <a:noFill/>
            <a:miter lim="800000"/>
            <a:headEnd/>
            <a:tailEnd/>
          </a:ln>
        </p:spPr>
        <p:txBody>
          <a:bodyPr>
            <a:spAutoFit/>
          </a:bodyPr>
          <a:lstStyle/>
          <a:p>
            <a:r>
              <a:rPr lang="en-US" b="1" dirty="0">
                <a:latin typeface="Calibri" pitchFamily="34" charset="0"/>
              </a:rPr>
              <a:t>New Course Request </a:t>
            </a:r>
            <a:r>
              <a:rPr lang="en-US" b="1" dirty="0" smtClean="0">
                <a:latin typeface="Calibri" pitchFamily="34" charset="0"/>
              </a:rPr>
              <a:t>: </a:t>
            </a:r>
            <a:r>
              <a:rPr lang="en-US" b="1" dirty="0">
                <a:latin typeface="Calibri" pitchFamily="34" charset="0"/>
              </a:rPr>
              <a:t>Select Department</a:t>
            </a:r>
          </a:p>
        </p:txBody>
      </p:sp>
      <p:sp>
        <p:nvSpPr>
          <p:cNvPr id="4107" name="TextBox 3"/>
          <p:cNvSpPr txBox="1">
            <a:spLocks noChangeArrowheads="1"/>
          </p:cNvSpPr>
          <p:nvPr/>
        </p:nvSpPr>
        <p:spPr bwMode="auto">
          <a:xfrm>
            <a:off x="381000" y="5710238"/>
            <a:ext cx="6172200" cy="461962"/>
          </a:xfrm>
          <a:prstGeom prst="rect">
            <a:avLst/>
          </a:prstGeom>
          <a:noFill/>
          <a:ln w="9525">
            <a:noFill/>
            <a:miter lim="800000"/>
            <a:headEnd/>
            <a:tailEnd/>
          </a:ln>
        </p:spPr>
        <p:txBody>
          <a:bodyPr>
            <a:spAutoFit/>
          </a:bodyPr>
          <a:lstStyle/>
          <a:p>
            <a:r>
              <a:rPr lang="en-US" sz="1200">
                <a:latin typeface="Calibri" pitchFamily="34" charset="0"/>
              </a:rPr>
              <a:t>This will bring up a list of all the departments that match the letters you entered.  Click on the appropriate department name. </a:t>
            </a:r>
          </a:p>
        </p:txBody>
      </p:sp>
      <p:pic>
        <p:nvPicPr>
          <p:cNvPr id="12" name="Picture 11"/>
          <p:cNvPicPr/>
          <p:nvPr/>
        </p:nvPicPr>
        <p:blipFill>
          <a:blip r:embed="rId2" cstate="print"/>
          <a:srcRect l="15694" t="33778" r="-88" b="5111"/>
          <a:stretch>
            <a:fillRect/>
          </a:stretch>
        </p:blipFill>
        <p:spPr bwMode="auto">
          <a:xfrm>
            <a:off x="381000" y="1143000"/>
            <a:ext cx="6096000" cy="2619375"/>
          </a:xfrm>
          <a:prstGeom prst="rect">
            <a:avLst/>
          </a:prstGeom>
          <a:noFill/>
          <a:ln w="9525">
            <a:noFill/>
            <a:miter lim="800000"/>
            <a:headEnd/>
            <a:tailEnd/>
          </a:ln>
        </p:spPr>
      </p:pic>
      <p:sp>
        <p:nvSpPr>
          <p:cNvPr id="10" name="Oval 9"/>
          <p:cNvSpPr/>
          <p:nvPr/>
        </p:nvSpPr>
        <p:spPr>
          <a:xfrm>
            <a:off x="3200400" y="2133600"/>
            <a:ext cx="18288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6" name="Curved Connector 15"/>
          <p:cNvCxnSpPr>
            <a:stCxn id="10" idx="4"/>
          </p:cNvCxnSpPr>
          <p:nvPr/>
        </p:nvCxnSpPr>
        <p:spPr>
          <a:xfrm rot="16200000" flipH="1">
            <a:off x="3962400" y="2667000"/>
            <a:ext cx="762000" cy="457200"/>
          </a:xfrm>
          <a:prstGeom prst="curved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13"/>
          <p:cNvPicPr/>
          <p:nvPr/>
        </p:nvPicPr>
        <p:blipFill>
          <a:blip r:embed="rId3" cstate="print"/>
          <a:srcRect l="48073" t="48000" r="1995"/>
          <a:stretch>
            <a:fillRect/>
          </a:stretch>
        </p:blipFill>
        <p:spPr bwMode="auto">
          <a:xfrm>
            <a:off x="3200400" y="3352800"/>
            <a:ext cx="2967990" cy="2228850"/>
          </a:xfrm>
          <a:prstGeom prst="rect">
            <a:avLst/>
          </a:prstGeom>
          <a:noFill/>
          <a:ln w="25400">
            <a:solidFill>
              <a:schemeClr val="tx1"/>
            </a:solidFill>
            <a:miter lim="800000"/>
            <a:headEnd/>
            <a:tailEnd/>
          </a:ln>
        </p:spPr>
      </p:pic>
      <p:pic>
        <p:nvPicPr>
          <p:cNvPr id="15" name="Picture 14"/>
          <p:cNvPicPr/>
          <p:nvPr/>
        </p:nvPicPr>
        <p:blipFill>
          <a:blip r:embed="rId4" cstate="print"/>
          <a:srcRect l="16014" t="33111" r="-88" b="18000"/>
          <a:stretch>
            <a:fillRect/>
          </a:stretch>
        </p:blipFill>
        <p:spPr bwMode="auto">
          <a:xfrm>
            <a:off x="381000" y="6172200"/>
            <a:ext cx="61722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6"/>
          <p:cNvSpPr txBox="1">
            <a:spLocks noChangeArrowheads="1"/>
          </p:cNvSpPr>
          <p:nvPr/>
        </p:nvSpPr>
        <p:spPr bwMode="auto">
          <a:xfrm>
            <a:off x="228600" y="685800"/>
            <a:ext cx="5257800" cy="276225"/>
          </a:xfrm>
          <a:prstGeom prst="rect">
            <a:avLst/>
          </a:prstGeom>
          <a:noFill/>
          <a:ln w="9525">
            <a:noFill/>
            <a:miter lim="800000"/>
            <a:headEnd/>
            <a:tailEnd/>
          </a:ln>
        </p:spPr>
        <p:txBody>
          <a:bodyPr>
            <a:spAutoFit/>
          </a:bodyPr>
          <a:lstStyle/>
          <a:p>
            <a:endParaRPr lang="en-US" sz="1200">
              <a:latin typeface="Calibri" pitchFamily="34" charset="0"/>
            </a:endParaRPr>
          </a:p>
        </p:txBody>
      </p:sp>
      <p:sp>
        <p:nvSpPr>
          <p:cNvPr id="5" name="Slide Number Placeholder 4"/>
          <p:cNvSpPr>
            <a:spLocks noGrp="1"/>
          </p:cNvSpPr>
          <p:nvPr>
            <p:ph type="sldNum" sz="quarter" idx="12"/>
          </p:nvPr>
        </p:nvSpPr>
        <p:spPr/>
        <p:txBody>
          <a:bodyPr/>
          <a:lstStyle/>
          <a:p>
            <a:pPr>
              <a:defRPr/>
            </a:pPr>
            <a:r>
              <a:rPr lang="en-US" dirty="0" smtClean="0"/>
              <a:t>2-</a:t>
            </a:r>
            <a:r>
              <a:rPr lang="en-US" dirty="0" smtClean="0"/>
              <a:t>3</a:t>
            </a:r>
            <a:endParaRPr lang="en-US" dirty="0"/>
          </a:p>
        </p:txBody>
      </p:sp>
      <p:sp>
        <p:nvSpPr>
          <p:cNvPr id="5125" name="TextBox 3"/>
          <p:cNvSpPr txBox="1">
            <a:spLocks noChangeArrowheads="1"/>
          </p:cNvSpPr>
          <p:nvPr/>
        </p:nvSpPr>
        <p:spPr bwMode="auto">
          <a:xfrm>
            <a:off x="381000" y="533400"/>
            <a:ext cx="5257800" cy="461963"/>
          </a:xfrm>
          <a:prstGeom prst="rect">
            <a:avLst/>
          </a:prstGeom>
          <a:noFill/>
          <a:ln w="9525">
            <a:noFill/>
            <a:miter lim="800000"/>
            <a:headEnd/>
            <a:tailEnd/>
          </a:ln>
        </p:spPr>
        <p:txBody>
          <a:bodyPr>
            <a:spAutoFit/>
          </a:bodyPr>
          <a:lstStyle/>
          <a:p>
            <a:r>
              <a:rPr lang="en-US" sz="1200">
                <a:latin typeface="Calibri" pitchFamily="34" charset="0"/>
              </a:rPr>
              <a:t>This will populate the field with the appropriate department name.  To go on to the next form, click “Submit.” </a:t>
            </a:r>
          </a:p>
        </p:txBody>
      </p:sp>
      <p:sp>
        <p:nvSpPr>
          <p:cNvPr id="5127" name="TextBox 4"/>
          <p:cNvSpPr txBox="1">
            <a:spLocks noChangeArrowheads="1"/>
          </p:cNvSpPr>
          <p:nvPr/>
        </p:nvSpPr>
        <p:spPr bwMode="auto">
          <a:xfrm>
            <a:off x="76200" y="0"/>
            <a:ext cx="6477000" cy="369888"/>
          </a:xfrm>
          <a:prstGeom prst="rect">
            <a:avLst/>
          </a:prstGeom>
          <a:noFill/>
          <a:ln w="9525">
            <a:noFill/>
            <a:miter lim="800000"/>
            <a:headEnd/>
            <a:tailEnd/>
          </a:ln>
        </p:spPr>
        <p:txBody>
          <a:bodyPr>
            <a:spAutoFit/>
          </a:bodyPr>
          <a:lstStyle/>
          <a:p>
            <a:r>
              <a:rPr lang="en-US" b="1" dirty="0">
                <a:latin typeface="Calibri" pitchFamily="34" charset="0"/>
              </a:rPr>
              <a:t>New Course Request </a:t>
            </a:r>
            <a:r>
              <a:rPr lang="en-US" b="1" dirty="0" smtClean="0">
                <a:latin typeface="Calibri" pitchFamily="34" charset="0"/>
              </a:rPr>
              <a:t>: </a:t>
            </a:r>
            <a:r>
              <a:rPr lang="en-US" b="1" dirty="0">
                <a:latin typeface="Calibri" pitchFamily="34" charset="0"/>
              </a:rPr>
              <a:t>Select Department</a:t>
            </a:r>
          </a:p>
        </p:txBody>
      </p:sp>
      <p:pic>
        <p:nvPicPr>
          <p:cNvPr id="8" name="Picture 7"/>
          <p:cNvPicPr/>
          <p:nvPr/>
        </p:nvPicPr>
        <p:blipFill>
          <a:blip r:embed="rId2" cstate="print"/>
          <a:srcRect l="15694" t="27556" r="-1530"/>
          <a:stretch>
            <a:fillRect/>
          </a:stretch>
        </p:blipFill>
        <p:spPr bwMode="auto">
          <a:xfrm>
            <a:off x="533400" y="1066800"/>
            <a:ext cx="5943600" cy="3200400"/>
          </a:xfrm>
          <a:prstGeom prst="rect">
            <a:avLst/>
          </a:prstGeom>
          <a:noFill/>
          <a:ln w="9525">
            <a:noFill/>
            <a:miter lim="800000"/>
            <a:headEnd/>
            <a:tailEnd/>
          </a:ln>
        </p:spPr>
      </p:pic>
      <p:sp>
        <p:nvSpPr>
          <p:cNvPr id="12" name="Oval 11"/>
          <p:cNvSpPr/>
          <p:nvPr/>
        </p:nvSpPr>
        <p:spPr>
          <a:xfrm>
            <a:off x="3048000" y="3733800"/>
            <a:ext cx="1219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dirty="0" smtClean="0"/>
              <a:t>2-4</a:t>
            </a:r>
            <a:endParaRPr lang="en-US" dirty="0"/>
          </a:p>
        </p:txBody>
      </p:sp>
      <p:sp>
        <p:nvSpPr>
          <p:cNvPr id="3" name="TextBox 4"/>
          <p:cNvSpPr txBox="1">
            <a:spLocks noChangeArrowheads="1"/>
          </p:cNvSpPr>
          <p:nvPr/>
        </p:nvSpPr>
        <p:spPr bwMode="auto">
          <a:xfrm>
            <a:off x="76200" y="0"/>
            <a:ext cx="6477000" cy="369332"/>
          </a:xfrm>
          <a:prstGeom prst="rect">
            <a:avLst/>
          </a:prstGeom>
          <a:noFill/>
          <a:ln w="9525">
            <a:noFill/>
            <a:miter lim="800000"/>
            <a:headEnd/>
            <a:tailEnd/>
          </a:ln>
        </p:spPr>
        <p:txBody>
          <a:bodyPr>
            <a:spAutoFit/>
          </a:bodyPr>
          <a:lstStyle/>
          <a:p>
            <a:r>
              <a:rPr lang="en-US" b="1" dirty="0">
                <a:latin typeface="Calibri" pitchFamily="34" charset="0"/>
              </a:rPr>
              <a:t>New Course Request </a:t>
            </a:r>
            <a:r>
              <a:rPr lang="en-US" b="1" dirty="0" smtClean="0">
                <a:latin typeface="Calibri" pitchFamily="34" charset="0"/>
              </a:rPr>
              <a:t>: </a:t>
            </a:r>
            <a:r>
              <a:rPr lang="en-US" b="1" dirty="0">
                <a:latin typeface="Calibri" pitchFamily="34" charset="0"/>
              </a:rPr>
              <a:t>Select </a:t>
            </a:r>
            <a:r>
              <a:rPr lang="en-US" b="1" dirty="0" smtClean="0">
                <a:latin typeface="Calibri" pitchFamily="34" charset="0"/>
              </a:rPr>
              <a:t>Division</a:t>
            </a:r>
          </a:p>
        </p:txBody>
      </p:sp>
      <p:sp>
        <p:nvSpPr>
          <p:cNvPr id="4" name="TextBox 3"/>
          <p:cNvSpPr txBox="1"/>
          <p:nvPr/>
        </p:nvSpPr>
        <p:spPr>
          <a:xfrm>
            <a:off x="228600" y="533400"/>
            <a:ext cx="6172200" cy="830997"/>
          </a:xfrm>
          <a:prstGeom prst="rect">
            <a:avLst/>
          </a:prstGeom>
          <a:noFill/>
        </p:spPr>
        <p:txBody>
          <a:bodyPr wrap="square" rtlCol="0">
            <a:spAutoFit/>
          </a:bodyPr>
          <a:lstStyle/>
          <a:p>
            <a:r>
              <a:rPr lang="en-US" sz="1200" dirty="0" smtClean="0"/>
              <a:t>If you are submitting a request for a department that uses divisions within the course catalog, you will be asked to choose the correct one on this form.  Click the magnifying glass to see a list of possible choices.  Then, click the appropriate division and click submit.</a:t>
            </a:r>
          </a:p>
        </p:txBody>
      </p:sp>
      <p:pic>
        <p:nvPicPr>
          <p:cNvPr id="5" name="Picture 4"/>
          <p:cNvPicPr/>
          <p:nvPr/>
        </p:nvPicPr>
        <p:blipFill>
          <a:blip r:embed="rId2" cstate="print"/>
          <a:srcRect l="14893" t="28222" r="-88"/>
          <a:stretch>
            <a:fillRect/>
          </a:stretch>
        </p:blipFill>
        <p:spPr bwMode="auto">
          <a:xfrm>
            <a:off x="381000" y="1447800"/>
            <a:ext cx="6096000" cy="5105400"/>
          </a:xfrm>
          <a:prstGeom prst="rect">
            <a:avLst/>
          </a:prstGeom>
          <a:noFill/>
          <a:ln w="9525">
            <a:noFill/>
            <a:miter lim="800000"/>
            <a:headEnd/>
            <a:tailEnd/>
          </a:ln>
        </p:spPr>
      </p:pic>
      <p:pic>
        <p:nvPicPr>
          <p:cNvPr id="6" name="Picture 5"/>
          <p:cNvPicPr/>
          <p:nvPr/>
        </p:nvPicPr>
        <p:blipFill>
          <a:blip r:embed="rId3" cstate="print"/>
          <a:srcRect l="15854" t="28444" r="16086"/>
          <a:stretch>
            <a:fillRect/>
          </a:stretch>
        </p:blipFill>
        <p:spPr bwMode="auto">
          <a:xfrm>
            <a:off x="2514600" y="3505200"/>
            <a:ext cx="4048125" cy="3067050"/>
          </a:xfrm>
          <a:prstGeom prst="rect">
            <a:avLst/>
          </a:prstGeom>
          <a:noFill/>
          <a:ln w="9525">
            <a:noFill/>
            <a:miter lim="800000"/>
            <a:headEnd/>
            <a:tailEnd/>
          </a:ln>
        </p:spPr>
      </p:pic>
      <p:sp>
        <p:nvSpPr>
          <p:cNvPr id="7" name="Oval 6"/>
          <p:cNvSpPr/>
          <p:nvPr/>
        </p:nvSpPr>
        <p:spPr>
          <a:xfrm>
            <a:off x="3352800" y="2667000"/>
            <a:ext cx="7620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7" idx="4"/>
          </p:cNvCxnSpPr>
          <p:nvPr/>
        </p:nvCxnSpPr>
        <p:spPr>
          <a:xfrm>
            <a:off x="3733800" y="3048000"/>
            <a:ext cx="304800" cy="914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dirty="0" smtClean="0"/>
              <a:t>2-</a:t>
            </a:r>
            <a:r>
              <a:rPr lang="en-US" dirty="0" smtClean="0"/>
              <a:t>5</a:t>
            </a:r>
            <a:endParaRPr lang="en-US" dirty="0"/>
          </a:p>
        </p:txBody>
      </p:sp>
      <p:sp>
        <p:nvSpPr>
          <p:cNvPr id="6147" name="TextBox 3"/>
          <p:cNvSpPr txBox="1">
            <a:spLocks noChangeArrowheads="1"/>
          </p:cNvSpPr>
          <p:nvPr/>
        </p:nvSpPr>
        <p:spPr bwMode="auto">
          <a:xfrm>
            <a:off x="381000" y="609600"/>
            <a:ext cx="5791200" cy="1384995"/>
          </a:xfrm>
          <a:prstGeom prst="rect">
            <a:avLst/>
          </a:prstGeom>
          <a:noFill/>
          <a:ln w="9525">
            <a:noFill/>
            <a:miter lim="800000"/>
            <a:headEnd/>
            <a:tailEnd/>
          </a:ln>
        </p:spPr>
        <p:txBody>
          <a:bodyPr>
            <a:spAutoFit/>
          </a:bodyPr>
          <a:lstStyle/>
          <a:p>
            <a:r>
              <a:rPr lang="en-US" sz="1200" dirty="0">
                <a:latin typeface="Calibri" pitchFamily="34" charset="0"/>
              </a:rPr>
              <a:t>On this form you will </a:t>
            </a:r>
            <a:r>
              <a:rPr lang="en-US" sz="1200" dirty="0" smtClean="0">
                <a:latin typeface="Calibri" pitchFamily="34" charset="0"/>
              </a:rPr>
              <a:t>begin by entering the effective term for your new course.  The </a:t>
            </a:r>
            <a:r>
              <a:rPr lang="en-US" sz="1200" dirty="0">
                <a:latin typeface="Calibri" pitchFamily="34" charset="0"/>
              </a:rPr>
              <a:t>“effective </a:t>
            </a:r>
            <a:r>
              <a:rPr lang="en-US" sz="1200" dirty="0" smtClean="0">
                <a:latin typeface="Calibri" pitchFamily="34" charset="0"/>
              </a:rPr>
              <a:t>term” is the </a:t>
            </a:r>
            <a:r>
              <a:rPr lang="en-US" sz="1200" dirty="0">
                <a:latin typeface="Calibri" pitchFamily="34" charset="0"/>
              </a:rPr>
              <a:t>term when it will be offered for registration for the first time.  </a:t>
            </a:r>
          </a:p>
          <a:p>
            <a:endParaRPr lang="en-US" sz="1200" dirty="0">
              <a:latin typeface="Calibri" pitchFamily="34" charset="0"/>
            </a:endParaRPr>
          </a:p>
          <a:p>
            <a:r>
              <a:rPr lang="en-US" sz="1200" dirty="0">
                <a:latin typeface="Calibri" pitchFamily="34" charset="0"/>
              </a:rPr>
              <a:t>Your answers </a:t>
            </a:r>
            <a:r>
              <a:rPr lang="en-US" sz="1200" dirty="0" smtClean="0">
                <a:latin typeface="Calibri" pitchFamily="34" charset="0"/>
              </a:rPr>
              <a:t>from this point forward will </a:t>
            </a:r>
            <a:r>
              <a:rPr lang="en-US" sz="1200" dirty="0">
                <a:latin typeface="Calibri" pitchFamily="34" charset="0"/>
              </a:rPr>
              <a:t>determine what </a:t>
            </a:r>
            <a:r>
              <a:rPr lang="en-US" sz="1200" dirty="0" smtClean="0">
                <a:latin typeface="Calibri" pitchFamily="34" charset="0"/>
              </a:rPr>
              <a:t>questions </a:t>
            </a:r>
            <a:r>
              <a:rPr lang="en-US" sz="1200" dirty="0">
                <a:latin typeface="Calibri" pitchFamily="34" charset="0"/>
              </a:rPr>
              <a:t>you will see next.  For example, if you answer “yes” to the question “Can this course be taken more than once for credit?”  You will be presented with </a:t>
            </a:r>
            <a:r>
              <a:rPr lang="en-US" sz="1200" dirty="0" smtClean="0">
                <a:latin typeface="Calibri" pitchFamily="34" charset="0"/>
              </a:rPr>
              <a:t>an additional question that </a:t>
            </a:r>
            <a:r>
              <a:rPr lang="en-US" sz="1200" dirty="0">
                <a:latin typeface="Calibri" pitchFamily="34" charset="0"/>
              </a:rPr>
              <a:t>asks </a:t>
            </a:r>
            <a:r>
              <a:rPr lang="en-US" sz="1200" dirty="0" smtClean="0">
                <a:latin typeface="Calibri" pitchFamily="34" charset="0"/>
              </a:rPr>
              <a:t>you </a:t>
            </a:r>
            <a:r>
              <a:rPr lang="en-US" sz="1200" dirty="0">
                <a:latin typeface="Calibri" pitchFamily="34" charset="0"/>
              </a:rPr>
              <a:t>how many  hours of this course can be counted toward the degree. </a:t>
            </a:r>
          </a:p>
        </p:txBody>
      </p:sp>
      <p:sp>
        <p:nvSpPr>
          <p:cNvPr id="6150" name="TextBox 4"/>
          <p:cNvSpPr txBox="1">
            <a:spLocks noChangeArrowheads="1"/>
          </p:cNvSpPr>
          <p:nvPr/>
        </p:nvSpPr>
        <p:spPr bwMode="auto">
          <a:xfrm>
            <a:off x="76200" y="0"/>
            <a:ext cx="5029200" cy="369888"/>
          </a:xfrm>
          <a:prstGeom prst="rect">
            <a:avLst/>
          </a:prstGeom>
          <a:noFill/>
          <a:ln w="9525">
            <a:noFill/>
            <a:miter lim="800000"/>
            <a:headEnd/>
            <a:tailEnd/>
          </a:ln>
        </p:spPr>
        <p:txBody>
          <a:bodyPr>
            <a:spAutoFit/>
          </a:bodyPr>
          <a:lstStyle/>
          <a:p>
            <a:r>
              <a:rPr lang="en-US" b="1" dirty="0">
                <a:latin typeface="Calibri" pitchFamily="34" charset="0"/>
              </a:rPr>
              <a:t>New Course Request </a:t>
            </a:r>
            <a:r>
              <a:rPr lang="en-US" b="1" dirty="0" smtClean="0">
                <a:latin typeface="Calibri" pitchFamily="34" charset="0"/>
              </a:rPr>
              <a:t>: Effective Term </a:t>
            </a:r>
            <a:endParaRPr lang="en-US" b="1" dirty="0">
              <a:latin typeface="Calibri" pitchFamily="34" charset="0"/>
            </a:endParaRPr>
          </a:p>
        </p:txBody>
      </p:sp>
      <p:pic>
        <p:nvPicPr>
          <p:cNvPr id="9" name="Picture 8"/>
          <p:cNvPicPr/>
          <p:nvPr/>
        </p:nvPicPr>
        <p:blipFill>
          <a:blip r:embed="rId2" cstate="print"/>
          <a:srcRect l="16024" t="32889" r="1354"/>
          <a:stretch>
            <a:fillRect/>
          </a:stretch>
        </p:blipFill>
        <p:spPr bwMode="auto">
          <a:xfrm>
            <a:off x="457200" y="2286000"/>
            <a:ext cx="6019800" cy="4800600"/>
          </a:xfrm>
          <a:prstGeom prst="rect">
            <a:avLst/>
          </a:prstGeom>
          <a:noFill/>
          <a:ln w="9525">
            <a:noFill/>
            <a:miter lim="800000"/>
            <a:headEnd/>
            <a:tailEnd/>
          </a:ln>
        </p:spPr>
      </p:pic>
      <p:sp>
        <p:nvSpPr>
          <p:cNvPr id="10" name="Oval 9"/>
          <p:cNvSpPr/>
          <p:nvPr/>
        </p:nvSpPr>
        <p:spPr>
          <a:xfrm>
            <a:off x="1295400" y="4419600"/>
            <a:ext cx="18288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dirty="0" smtClean="0"/>
              <a:t>2-6</a:t>
            </a:r>
            <a:endParaRPr lang="en-US" dirty="0"/>
          </a:p>
        </p:txBody>
      </p:sp>
      <p:sp>
        <p:nvSpPr>
          <p:cNvPr id="3" name="TextBox 4"/>
          <p:cNvSpPr txBox="1">
            <a:spLocks noChangeArrowheads="1"/>
          </p:cNvSpPr>
          <p:nvPr/>
        </p:nvSpPr>
        <p:spPr bwMode="auto">
          <a:xfrm>
            <a:off x="76200" y="0"/>
            <a:ext cx="5029200" cy="369888"/>
          </a:xfrm>
          <a:prstGeom prst="rect">
            <a:avLst/>
          </a:prstGeom>
          <a:noFill/>
          <a:ln w="9525">
            <a:noFill/>
            <a:miter lim="800000"/>
            <a:headEnd/>
            <a:tailEnd/>
          </a:ln>
        </p:spPr>
        <p:txBody>
          <a:bodyPr>
            <a:spAutoFit/>
          </a:bodyPr>
          <a:lstStyle/>
          <a:p>
            <a:r>
              <a:rPr lang="en-US" b="1" dirty="0">
                <a:latin typeface="Calibri" pitchFamily="34" charset="0"/>
              </a:rPr>
              <a:t>New Course Request </a:t>
            </a:r>
            <a:r>
              <a:rPr lang="en-US" b="1" dirty="0" smtClean="0">
                <a:latin typeface="Calibri" pitchFamily="34" charset="0"/>
              </a:rPr>
              <a:t>: Request Data </a:t>
            </a:r>
            <a:endParaRPr lang="en-US" b="1" dirty="0">
              <a:latin typeface="Calibri" pitchFamily="34" charset="0"/>
            </a:endParaRPr>
          </a:p>
        </p:txBody>
      </p:sp>
      <p:sp>
        <p:nvSpPr>
          <p:cNvPr id="4" name="TextBox 3"/>
          <p:cNvSpPr txBox="1"/>
          <p:nvPr/>
        </p:nvSpPr>
        <p:spPr>
          <a:xfrm>
            <a:off x="228600" y="457200"/>
            <a:ext cx="6172200" cy="461665"/>
          </a:xfrm>
          <a:prstGeom prst="rect">
            <a:avLst/>
          </a:prstGeom>
          <a:noFill/>
        </p:spPr>
        <p:txBody>
          <a:bodyPr wrap="square" rtlCol="0">
            <a:spAutoFit/>
          </a:bodyPr>
          <a:lstStyle/>
          <a:p>
            <a:r>
              <a:rPr lang="en-US" sz="1200" dirty="0" smtClean="0"/>
              <a:t>This section is also where you enter the “reason for recommendation,” the course prefix, course number, course fee if applicable and the grading option.</a:t>
            </a:r>
          </a:p>
        </p:txBody>
      </p:sp>
      <p:pic>
        <p:nvPicPr>
          <p:cNvPr id="6" name="Picture 5"/>
          <p:cNvPicPr/>
          <p:nvPr/>
        </p:nvPicPr>
        <p:blipFill>
          <a:blip r:embed="rId2" cstate="print"/>
          <a:srcRect l="15694" t="33556" r="873" b="4444"/>
          <a:stretch>
            <a:fillRect/>
          </a:stretch>
        </p:blipFill>
        <p:spPr bwMode="auto">
          <a:xfrm>
            <a:off x="381000" y="1143000"/>
            <a:ext cx="6019799" cy="4757737"/>
          </a:xfrm>
          <a:prstGeom prst="rect">
            <a:avLst/>
          </a:prstGeom>
          <a:noFill/>
          <a:ln w="9525">
            <a:noFill/>
            <a:miter lim="800000"/>
            <a:headEnd/>
            <a:tailEnd/>
          </a:ln>
        </p:spPr>
      </p:pic>
      <p:sp>
        <p:nvSpPr>
          <p:cNvPr id="7" name="Oval 6"/>
          <p:cNvSpPr/>
          <p:nvPr/>
        </p:nvSpPr>
        <p:spPr>
          <a:xfrm>
            <a:off x="762000" y="3048000"/>
            <a:ext cx="381000" cy="381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1</a:t>
            </a:r>
          </a:p>
        </p:txBody>
      </p:sp>
      <p:cxnSp>
        <p:nvCxnSpPr>
          <p:cNvPr id="9" name="Straight Arrow Connector 8"/>
          <p:cNvCxnSpPr>
            <a:stCxn id="7" idx="6"/>
          </p:cNvCxnSpPr>
          <p:nvPr/>
        </p:nvCxnSpPr>
        <p:spPr>
          <a:xfrm>
            <a:off x="1143000" y="3238500"/>
            <a:ext cx="609600" cy="381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7200" y="6096000"/>
            <a:ext cx="5867400" cy="1569660"/>
          </a:xfrm>
          <a:prstGeom prst="rect">
            <a:avLst/>
          </a:prstGeom>
          <a:noFill/>
        </p:spPr>
        <p:txBody>
          <a:bodyPr wrap="square" rtlCol="0">
            <a:spAutoFit/>
          </a:bodyPr>
          <a:lstStyle/>
          <a:p>
            <a:pPr marL="228600" indent="-228600">
              <a:buAutoNum type="arabicPeriod"/>
            </a:pPr>
            <a:r>
              <a:rPr lang="en-US" sz="1200" dirty="0" smtClean="0"/>
              <a:t>The “reason for recommendation” is an explanation about why the department is choosing to add this course.  The field has a 450 character limit.</a:t>
            </a:r>
          </a:p>
          <a:p>
            <a:pPr marL="228600" indent="-228600">
              <a:buAutoNum type="arabicPeriod"/>
            </a:pPr>
            <a:r>
              <a:rPr lang="en-US" sz="1200" dirty="0" smtClean="0"/>
              <a:t>The course prefix is the 2-4 letter combination related to the course you are adding.</a:t>
            </a:r>
          </a:p>
          <a:p>
            <a:pPr marL="228600" indent="-228600">
              <a:buAutoNum type="arabicPeriod"/>
            </a:pPr>
            <a:r>
              <a:rPr lang="en-US" sz="1200" dirty="0" smtClean="0"/>
              <a:t>The course number (further explanation on the next page) is a four digit number related to the course you are adding.</a:t>
            </a:r>
          </a:p>
          <a:p>
            <a:pPr marL="228600" indent="-228600">
              <a:buAutoNum type="arabicPeriod"/>
            </a:pPr>
            <a:r>
              <a:rPr lang="en-US" sz="1200" dirty="0" smtClean="0"/>
              <a:t>If applicable, this is where you would add the course fee.</a:t>
            </a:r>
          </a:p>
          <a:p>
            <a:pPr marL="228600" indent="-228600">
              <a:buAutoNum type="arabicPeriod"/>
            </a:pPr>
            <a:r>
              <a:rPr lang="en-US" sz="1200" dirty="0" smtClean="0"/>
              <a:t>The drop down menu lists the choices related to grading options for this course.</a:t>
            </a:r>
          </a:p>
        </p:txBody>
      </p:sp>
      <p:sp>
        <p:nvSpPr>
          <p:cNvPr id="12" name="Oval 11"/>
          <p:cNvSpPr/>
          <p:nvPr/>
        </p:nvSpPr>
        <p:spPr>
          <a:xfrm>
            <a:off x="533400" y="3886200"/>
            <a:ext cx="381000" cy="381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2</a:t>
            </a:r>
          </a:p>
        </p:txBody>
      </p:sp>
      <p:cxnSp>
        <p:nvCxnSpPr>
          <p:cNvPr id="14" name="Straight Arrow Connector 13"/>
          <p:cNvCxnSpPr>
            <a:stCxn id="12" idx="4"/>
          </p:cNvCxnSpPr>
          <p:nvPr/>
        </p:nvCxnSpPr>
        <p:spPr>
          <a:xfrm flipH="1">
            <a:off x="685800" y="4267200"/>
            <a:ext cx="38100" cy="685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066800" y="4191000"/>
            <a:ext cx="381000" cy="381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3</a:t>
            </a:r>
          </a:p>
        </p:txBody>
      </p:sp>
      <p:cxnSp>
        <p:nvCxnSpPr>
          <p:cNvPr id="18" name="Straight Arrow Connector 17"/>
          <p:cNvCxnSpPr/>
          <p:nvPr/>
        </p:nvCxnSpPr>
        <p:spPr>
          <a:xfrm flipH="1">
            <a:off x="1219200" y="4495800"/>
            <a:ext cx="381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209800" y="5181600"/>
            <a:ext cx="381000"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2590800" y="5029200"/>
            <a:ext cx="381000" cy="381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t>4</a:t>
            </a:r>
            <a:endParaRPr lang="en-US" b="1" dirty="0"/>
          </a:p>
        </p:txBody>
      </p:sp>
      <p:sp>
        <p:nvSpPr>
          <p:cNvPr id="25" name="Oval 24"/>
          <p:cNvSpPr/>
          <p:nvPr/>
        </p:nvSpPr>
        <p:spPr>
          <a:xfrm>
            <a:off x="5105400" y="4876800"/>
            <a:ext cx="381000" cy="381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t>5</a:t>
            </a:r>
            <a:endParaRPr lang="en-US" b="1" dirty="0"/>
          </a:p>
        </p:txBody>
      </p:sp>
      <p:cxnSp>
        <p:nvCxnSpPr>
          <p:cNvPr id="28" name="Straight Arrow Connector 27"/>
          <p:cNvCxnSpPr/>
          <p:nvPr/>
        </p:nvCxnSpPr>
        <p:spPr>
          <a:xfrm flipH="1">
            <a:off x="4495800" y="5181600"/>
            <a:ext cx="609600"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914900" y="8582025"/>
            <a:ext cx="1600200" cy="485775"/>
          </a:xfrm>
        </p:spPr>
        <p:txBody>
          <a:bodyPr/>
          <a:lstStyle/>
          <a:p>
            <a:pPr>
              <a:defRPr/>
            </a:pPr>
            <a:r>
              <a:rPr lang="en-US" dirty="0" smtClean="0"/>
              <a:t>2-</a:t>
            </a:r>
            <a:r>
              <a:rPr lang="en-US" dirty="0" smtClean="0"/>
              <a:t>7</a:t>
            </a:r>
            <a:endParaRPr lang="en-US" dirty="0"/>
          </a:p>
        </p:txBody>
      </p:sp>
      <p:sp>
        <p:nvSpPr>
          <p:cNvPr id="7171" name="TextBox 3"/>
          <p:cNvSpPr txBox="1">
            <a:spLocks noChangeArrowheads="1"/>
          </p:cNvSpPr>
          <p:nvPr/>
        </p:nvSpPr>
        <p:spPr bwMode="auto">
          <a:xfrm>
            <a:off x="304800" y="228600"/>
            <a:ext cx="6324600" cy="1015663"/>
          </a:xfrm>
          <a:prstGeom prst="rect">
            <a:avLst/>
          </a:prstGeom>
          <a:noFill/>
          <a:ln w="9525">
            <a:noFill/>
            <a:miter lim="800000"/>
            <a:headEnd/>
            <a:tailEnd/>
          </a:ln>
        </p:spPr>
        <p:txBody>
          <a:bodyPr>
            <a:spAutoFit/>
          </a:bodyPr>
          <a:lstStyle/>
          <a:p>
            <a:endParaRPr lang="en-US" sz="1200" dirty="0">
              <a:latin typeface="Calibri" pitchFamily="34" charset="0"/>
            </a:endParaRPr>
          </a:p>
          <a:p>
            <a:r>
              <a:rPr lang="en-US" sz="1200" dirty="0">
                <a:latin typeface="Calibri" pitchFamily="34" charset="0"/>
              </a:rPr>
              <a:t>One convenient feature of this form is the </a:t>
            </a:r>
            <a:r>
              <a:rPr lang="en-US" sz="1200" b="1" dirty="0">
                <a:latin typeface="Calibri" pitchFamily="34" charset="0"/>
              </a:rPr>
              <a:t>“Course Lookup” </a:t>
            </a:r>
            <a:r>
              <a:rPr lang="en-US" sz="1200" dirty="0">
                <a:latin typeface="Calibri" pitchFamily="34" charset="0"/>
              </a:rPr>
              <a:t>link.  This link takes you to a webpage where you can search for courses that have similar names to your new course, and also make sure the course number you plan to use is available. </a:t>
            </a:r>
          </a:p>
          <a:p>
            <a:endParaRPr lang="en-US" sz="1200" dirty="0">
              <a:latin typeface="Calibri" pitchFamily="34" charset="0"/>
            </a:endParaRPr>
          </a:p>
        </p:txBody>
      </p:sp>
      <p:cxnSp>
        <p:nvCxnSpPr>
          <p:cNvPr id="14" name="Shape 13"/>
          <p:cNvCxnSpPr>
            <a:stCxn id="10" idx="6"/>
          </p:cNvCxnSpPr>
          <p:nvPr/>
        </p:nvCxnSpPr>
        <p:spPr>
          <a:xfrm>
            <a:off x="1371600" y="4229100"/>
            <a:ext cx="2374900" cy="342900"/>
          </a:xfrm>
          <a:prstGeom prst="bentConnector3">
            <a:avLst>
              <a:gd name="adj1" fmla="val 50000"/>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76" name="TextBox 4"/>
          <p:cNvSpPr txBox="1">
            <a:spLocks noChangeArrowheads="1"/>
          </p:cNvSpPr>
          <p:nvPr/>
        </p:nvSpPr>
        <p:spPr bwMode="auto">
          <a:xfrm>
            <a:off x="76200" y="0"/>
            <a:ext cx="5029200" cy="369888"/>
          </a:xfrm>
          <a:prstGeom prst="rect">
            <a:avLst/>
          </a:prstGeom>
          <a:noFill/>
          <a:ln w="9525">
            <a:noFill/>
            <a:miter lim="800000"/>
            <a:headEnd/>
            <a:tailEnd/>
          </a:ln>
        </p:spPr>
        <p:txBody>
          <a:bodyPr>
            <a:spAutoFit/>
          </a:bodyPr>
          <a:lstStyle/>
          <a:p>
            <a:r>
              <a:rPr lang="en-US" b="1" dirty="0">
                <a:latin typeface="Calibri" pitchFamily="34" charset="0"/>
              </a:rPr>
              <a:t>New Course Request </a:t>
            </a:r>
            <a:r>
              <a:rPr lang="en-US" b="1" dirty="0" smtClean="0">
                <a:latin typeface="Calibri" pitchFamily="34" charset="0"/>
              </a:rPr>
              <a:t>: Course Lookup</a:t>
            </a:r>
            <a:endParaRPr lang="en-US" b="1" dirty="0">
              <a:latin typeface="Calibri" pitchFamily="34" charset="0"/>
            </a:endParaRPr>
          </a:p>
        </p:txBody>
      </p:sp>
      <p:pic>
        <p:nvPicPr>
          <p:cNvPr id="11" name="Picture 10"/>
          <p:cNvPicPr/>
          <p:nvPr/>
        </p:nvPicPr>
        <p:blipFill>
          <a:blip r:embed="rId2" cstate="print"/>
          <a:srcRect l="16024" t="33111" r="1034"/>
          <a:stretch>
            <a:fillRect/>
          </a:stretch>
        </p:blipFill>
        <p:spPr bwMode="auto">
          <a:xfrm>
            <a:off x="381000" y="1828800"/>
            <a:ext cx="6096000" cy="4114800"/>
          </a:xfrm>
          <a:prstGeom prst="rect">
            <a:avLst/>
          </a:prstGeom>
          <a:noFill/>
          <a:ln w="9525">
            <a:noFill/>
            <a:miter lim="800000"/>
            <a:headEnd/>
            <a:tailEnd/>
          </a:ln>
        </p:spPr>
      </p:pic>
      <p:pic>
        <p:nvPicPr>
          <p:cNvPr id="7177" name="Picture 2"/>
          <p:cNvPicPr>
            <a:picLocks noChangeAspect="1"/>
          </p:cNvPicPr>
          <p:nvPr/>
        </p:nvPicPr>
        <p:blipFill>
          <a:blip r:embed="rId3" cstate="print"/>
          <a:srcRect l="537" t="-426" b="-172"/>
          <a:stretch>
            <a:fillRect/>
          </a:stretch>
        </p:blipFill>
        <p:spPr bwMode="auto">
          <a:xfrm>
            <a:off x="1930400" y="4983163"/>
            <a:ext cx="4699000" cy="3717925"/>
          </a:xfrm>
          <a:prstGeom prst="rect">
            <a:avLst/>
          </a:prstGeom>
          <a:noFill/>
          <a:ln w="38100">
            <a:solidFill>
              <a:schemeClr val="tx1"/>
            </a:solidFill>
            <a:miter lim="800000"/>
            <a:headEnd/>
            <a:tailEnd/>
          </a:ln>
        </p:spPr>
      </p:pic>
      <p:sp>
        <p:nvSpPr>
          <p:cNvPr id="10" name="Oval 9"/>
          <p:cNvSpPr/>
          <p:nvPr/>
        </p:nvSpPr>
        <p:spPr>
          <a:xfrm>
            <a:off x="152400" y="4038600"/>
            <a:ext cx="12192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 name="Straight Arrow Connector 18"/>
          <p:cNvCxnSpPr>
            <a:stCxn id="10" idx="6"/>
          </p:cNvCxnSpPr>
          <p:nvPr/>
        </p:nvCxnSpPr>
        <p:spPr>
          <a:xfrm>
            <a:off x="1371600" y="4229100"/>
            <a:ext cx="1371600" cy="6477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914900" y="8582025"/>
            <a:ext cx="1600200" cy="485775"/>
          </a:xfrm>
        </p:spPr>
        <p:txBody>
          <a:bodyPr/>
          <a:lstStyle/>
          <a:p>
            <a:pPr>
              <a:defRPr/>
            </a:pPr>
            <a:r>
              <a:rPr lang="en-US" dirty="0" smtClean="0"/>
              <a:t>2-</a:t>
            </a:r>
            <a:r>
              <a:rPr lang="en-US" dirty="0" smtClean="0"/>
              <a:t>8</a:t>
            </a:r>
            <a:endParaRPr lang="en-US" dirty="0"/>
          </a:p>
        </p:txBody>
      </p:sp>
      <p:sp>
        <p:nvSpPr>
          <p:cNvPr id="8196" name="TextBox 3"/>
          <p:cNvSpPr txBox="1">
            <a:spLocks noChangeArrowheads="1"/>
          </p:cNvSpPr>
          <p:nvPr/>
        </p:nvSpPr>
        <p:spPr bwMode="auto">
          <a:xfrm>
            <a:off x="304800" y="533400"/>
            <a:ext cx="6324600" cy="1200329"/>
          </a:xfrm>
          <a:prstGeom prst="rect">
            <a:avLst/>
          </a:prstGeom>
          <a:noFill/>
          <a:ln w="9525">
            <a:noFill/>
            <a:miter lim="800000"/>
            <a:headEnd/>
            <a:tailEnd/>
          </a:ln>
        </p:spPr>
        <p:txBody>
          <a:bodyPr>
            <a:spAutoFit/>
          </a:bodyPr>
          <a:lstStyle/>
          <a:p>
            <a:r>
              <a:rPr lang="en-US" sz="1200" dirty="0" smtClean="0">
                <a:latin typeface="Arial" pitchFamily="34" charset="0"/>
                <a:cs typeface="Arial" pitchFamily="34" charset="0"/>
              </a:rPr>
              <a:t>Next, you will fill in the fields for course title, short course title, and catalog description.</a:t>
            </a:r>
          </a:p>
          <a:p>
            <a:pPr marL="228600" indent="-228600">
              <a:buAutoNum type="arabicPeriod"/>
            </a:pPr>
            <a:r>
              <a:rPr lang="en-US" sz="1200" dirty="0" smtClean="0">
                <a:latin typeface="Arial" pitchFamily="34" charset="0"/>
                <a:cs typeface="Arial" pitchFamily="34" charset="0"/>
              </a:rPr>
              <a:t>The full course title that will appear in the course catalog.</a:t>
            </a:r>
          </a:p>
          <a:p>
            <a:pPr marL="228600" indent="-228600">
              <a:buAutoNum type="arabicPeriod"/>
            </a:pPr>
            <a:r>
              <a:rPr lang="en-US" sz="1200" dirty="0" smtClean="0">
                <a:latin typeface="Arial" pitchFamily="34" charset="0"/>
                <a:cs typeface="Arial" pitchFamily="34" charset="0"/>
              </a:rPr>
              <a:t>Please create a 30 character abbreviation of the course title that will appear on the transcript.</a:t>
            </a:r>
          </a:p>
          <a:p>
            <a:pPr marL="228600" indent="-228600">
              <a:buAutoNum type="arabicPeriod"/>
            </a:pPr>
            <a:r>
              <a:rPr lang="en-US" sz="1200" dirty="0" smtClean="0">
                <a:latin typeface="Arial" pitchFamily="34" charset="0"/>
                <a:cs typeface="Arial" pitchFamily="34" charset="0"/>
              </a:rPr>
              <a:t>This is the course description as it will appear in the course catalog.  There is a 450 character limit.</a:t>
            </a:r>
          </a:p>
        </p:txBody>
      </p:sp>
      <p:sp>
        <p:nvSpPr>
          <p:cNvPr id="8198" name="TextBox 4"/>
          <p:cNvSpPr txBox="1">
            <a:spLocks noChangeArrowheads="1"/>
          </p:cNvSpPr>
          <p:nvPr/>
        </p:nvSpPr>
        <p:spPr bwMode="auto">
          <a:xfrm>
            <a:off x="76200" y="0"/>
            <a:ext cx="5715000" cy="369888"/>
          </a:xfrm>
          <a:prstGeom prst="rect">
            <a:avLst/>
          </a:prstGeom>
          <a:noFill/>
          <a:ln w="9525">
            <a:noFill/>
            <a:miter lim="800000"/>
            <a:headEnd/>
            <a:tailEnd/>
          </a:ln>
        </p:spPr>
        <p:txBody>
          <a:bodyPr>
            <a:spAutoFit/>
          </a:bodyPr>
          <a:lstStyle/>
          <a:p>
            <a:r>
              <a:rPr lang="en-US" b="1" dirty="0">
                <a:latin typeface="Calibri" pitchFamily="34" charset="0"/>
              </a:rPr>
              <a:t>New Course Request </a:t>
            </a:r>
            <a:r>
              <a:rPr lang="en-US" b="1" dirty="0" smtClean="0">
                <a:latin typeface="Calibri" pitchFamily="34" charset="0"/>
              </a:rPr>
              <a:t>: Additional Data</a:t>
            </a:r>
            <a:endParaRPr lang="en-US" b="1" dirty="0">
              <a:latin typeface="Calibri" pitchFamily="34" charset="0"/>
            </a:endParaRPr>
          </a:p>
        </p:txBody>
      </p:sp>
      <p:pic>
        <p:nvPicPr>
          <p:cNvPr id="8" name="Picture 7"/>
          <p:cNvPicPr/>
          <p:nvPr/>
        </p:nvPicPr>
        <p:blipFill>
          <a:blip r:embed="rId2" cstate="print"/>
          <a:srcRect l="16174" t="33111" r="2795" b="30000"/>
          <a:stretch>
            <a:fillRect/>
          </a:stretch>
        </p:blipFill>
        <p:spPr bwMode="auto">
          <a:xfrm>
            <a:off x="304800" y="2209800"/>
            <a:ext cx="6324600" cy="1581150"/>
          </a:xfrm>
          <a:prstGeom prst="rect">
            <a:avLst/>
          </a:prstGeom>
          <a:noFill/>
          <a:ln w="9525">
            <a:noFill/>
            <a:miter lim="800000"/>
            <a:headEnd/>
            <a:tailEnd/>
          </a:ln>
        </p:spPr>
      </p:pic>
      <p:sp>
        <p:nvSpPr>
          <p:cNvPr id="9" name="Oval 8"/>
          <p:cNvSpPr/>
          <p:nvPr/>
        </p:nvSpPr>
        <p:spPr>
          <a:xfrm>
            <a:off x="2362200" y="1828800"/>
            <a:ext cx="304800" cy="304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2</a:t>
            </a:r>
          </a:p>
        </p:txBody>
      </p:sp>
      <p:sp>
        <p:nvSpPr>
          <p:cNvPr id="11" name="Oval 10"/>
          <p:cNvSpPr/>
          <p:nvPr/>
        </p:nvSpPr>
        <p:spPr>
          <a:xfrm>
            <a:off x="914400" y="2895600"/>
            <a:ext cx="304800" cy="304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3</a:t>
            </a:r>
          </a:p>
        </p:txBody>
      </p:sp>
      <p:sp>
        <p:nvSpPr>
          <p:cNvPr id="12" name="Oval 11"/>
          <p:cNvSpPr/>
          <p:nvPr/>
        </p:nvSpPr>
        <p:spPr>
          <a:xfrm>
            <a:off x="685800" y="1828800"/>
            <a:ext cx="304800" cy="304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1</a:t>
            </a:r>
          </a:p>
        </p:txBody>
      </p:sp>
      <p:cxnSp>
        <p:nvCxnSpPr>
          <p:cNvPr id="14" name="Straight Arrow Connector 13"/>
          <p:cNvCxnSpPr>
            <a:stCxn id="12" idx="5"/>
          </p:cNvCxnSpPr>
          <p:nvPr/>
        </p:nvCxnSpPr>
        <p:spPr>
          <a:xfrm>
            <a:off x="945963" y="2088963"/>
            <a:ext cx="882837" cy="3494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4"/>
          </p:cNvCxnSpPr>
          <p:nvPr/>
        </p:nvCxnSpPr>
        <p:spPr>
          <a:xfrm flipH="1">
            <a:off x="2286000" y="2133600"/>
            <a:ext cx="2286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219200" y="3048000"/>
            <a:ext cx="838200"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20"/>
          <p:cNvPicPr/>
          <p:nvPr/>
        </p:nvPicPr>
        <p:blipFill>
          <a:blip r:embed="rId3" cstate="print"/>
          <a:srcRect l="15534" t="32667" r="-88"/>
          <a:stretch>
            <a:fillRect/>
          </a:stretch>
        </p:blipFill>
        <p:spPr bwMode="auto">
          <a:xfrm>
            <a:off x="228600" y="6096001"/>
            <a:ext cx="6324600" cy="2590800"/>
          </a:xfrm>
          <a:prstGeom prst="rect">
            <a:avLst/>
          </a:prstGeom>
          <a:noFill/>
          <a:ln w="9525">
            <a:noFill/>
            <a:miter lim="800000"/>
            <a:headEnd/>
            <a:tailEnd/>
          </a:ln>
        </p:spPr>
      </p:pic>
      <p:sp>
        <p:nvSpPr>
          <p:cNvPr id="22" name="TextBox 21"/>
          <p:cNvSpPr txBox="1"/>
          <p:nvPr/>
        </p:nvSpPr>
        <p:spPr>
          <a:xfrm>
            <a:off x="381000" y="4038600"/>
            <a:ext cx="6019800" cy="2123658"/>
          </a:xfrm>
          <a:prstGeom prst="rect">
            <a:avLst/>
          </a:prstGeom>
          <a:noFill/>
        </p:spPr>
        <p:txBody>
          <a:bodyPr wrap="square" rtlCol="0">
            <a:spAutoFit/>
          </a:bodyPr>
          <a:lstStyle/>
          <a:p>
            <a:r>
              <a:rPr lang="en-US" sz="1200" dirty="0" smtClean="0"/>
              <a:t>Continuing down the form, you will answer “can this course be repeated for credit,” “will this course be cross-listed,” “and “does this course require prerequisites?”  If you answer yes to any of these questions, you will be prompted with an additional question.  If the answer is no, choose ‘no’ from the drop down menu and continue down the form.</a:t>
            </a:r>
          </a:p>
          <a:p>
            <a:r>
              <a:rPr lang="en-US" sz="1200" dirty="0" smtClean="0"/>
              <a:t>4.  If the course can be repeated for credit, choose yes and enter the number of   hours/times in the next field.</a:t>
            </a:r>
          </a:p>
          <a:p>
            <a:pPr marL="228600" indent="-228600">
              <a:buAutoNum type="arabicPeriod" startAt="5"/>
            </a:pPr>
            <a:r>
              <a:rPr lang="en-US" sz="1200" dirty="0" smtClean="0"/>
              <a:t>If the course is cross-listed with another course, choose yes and click on the magnifying glass to choose it from a list of courses.</a:t>
            </a:r>
          </a:p>
          <a:p>
            <a:pPr marL="228600" indent="-228600">
              <a:buAutoNum type="arabicPeriod" startAt="5"/>
            </a:pPr>
            <a:r>
              <a:rPr lang="en-US" sz="1200" dirty="0" smtClean="0"/>
              <a:t>If the course has prerequisites, choose yes and enter the information in the box that follows.</a:t>
            </a:r>
          </a:p>
        </p:txBody>
      </p:sp>
      <p:sp>
        <p:nvSpPr>
          <p:cNvPr id="23" name="Oval 22"/>
          <p:cNvSpPr/>
          <p:nvPr/>
        </p:nvSpPr>
        <p:spPr>
          <a:xfrm>
            <a:off x="2133600" y="6096000"/>
            <a:ext cx="304800" cy="304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t>4</a:t>
            </a:r>
            <a:endParaRPr lang="en-US" b="1" dirty="0"/>
          </a:p>
        </p:txBody>
      </p:sp>
      <p:sp>
        <p:nvSpPr>
          <p:cNvPr id="24" name="Oval 23"/>
          <p:cNvSpPr/>
          <p:nvPr/>
        </p:nvSpPr>
        <p:spPr>
          <a:xfrm>
            <a:off x="2514600" y="6781800"/>
            <a:ext cx="304800" cy="304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t>5</a:t>
            </a:r>
            <a:endParaRPr lang="en-US" b="1" dirty="0"/>
          </a:p>
        </p:txBody>
      </p:sp>
      <p:sp>
        <p:nvSpPr>
          <p:cNvPr id="25" name="Oval 24"/>
          <p:cNvSpPr/>
          <p:nvPr/>
        </p:nvSpPr>
        <p:spPr>
          <a:xfrm>
            <a:off x="2743200" y="7772400"/>
            <a:ext cx="304800" cy="304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t>6</a:t>
            </a:r>
            <a:endParaRPr lang="en-US" b="1" dirty="0"/>
          </a:p>
        </p:txBody>
      </p:sp>
      <p:cxnSp>
        <p:nvCxnSpPr>
          <p:cNvPr id="27" name="Straight Arrow Connector 26"/>
          <p:cNvCxnSpPr/>
          <p:nvPr/>
        </p:nvCxnSpPr>
        <p:spPr>
          <a:xfrm flipH="1">
            <a:off x="762000" y="6248400"/>
            <a:ext cx="1371600"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3" idx="6"/>
          </p:cNvCxnSpPr>
          <p:nvPr/>
        </p:nvCxnSpPr>
        <p:spPr>
          <a:xfrm>
            <a:off x="2438400" y="6248400"/>
            <a:ext cx="220980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1905000" y="6934200"/>
            <a:ext cx="68580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838200" y="6858000"/>
            <a:ext cx="16764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838200" y="7924800"/>
            <a:ext cx="19812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5" idx="4"/>
          </p:cNvCxnSpPr>
          <p:nvPr/>
        </p:nvCxnSpPr>
        <p:spPr>
          <a:xfrm flipH="1">
            <a:off x="2819400" y="8077200"/>
            <a:ext cx="76200"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18591</TotalTime>
  <Words>1609</Words>
  <Application>Microsoft Office PowerPoint</Application>
  <PresentationFormat>On-screen Show (4:3)</PresentationFormat>
  <Paragraphs>131</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Baylor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Ashley_Thornton</dc:creator>
  <cp:lastModifiedBy>BU</cp:lastModifiedBy>
  <cp:revision>1717</cp:revision>
  <dcterms:created xsi:type="dcterms:W3CDTF">2008-02-06T13:15:55Z</dcterms:created>
  <dcterms:modified xsi:type="dcterms:W3CDTF">2013-10-31T17:37:10Z</dcterms:modified>
</cp:coreProperties>
</file>